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0" r:id="rId1"/>
  </p:sldMasterIdLst>
  <p:sldIdLst>
    <p:sldId id="256" r:id="rId2"/>
    <p:sldId id="267" r:id="rId3"/>
    <p:sldId id="257" r:id="rId4"/>
    <p:sldId id="293" r:id="rId5"/>
    <p:sldId id="294" r:id="rId6"/>
    <p:sldId id="295" r:id="rId7"/>
    <p:sldId id="258" r:id="rId8"/>
    <p:sldId id="296" r:id="rId9"/>
    <p:sldId id="259" r:id="rId10"/>
    <p:sldId id="299" r:id="rId11"/>
    <p:sldId id="269" r:id="rId12"/>
    <p:sldId id="300" r:id="rId13"/>
    <p:sldId id="270" r:id="rId14"/>
    <p:sldId id="271" r:id="rId15"/>
    <p:sldId id="309" r:id="rId16"/>
    <p:sldId id="282" r:id="rId17"/>
    <p:sldId id="283" r:id="rId18"/>
    <p:sldId id="307" r:id="rId19"/>
    <p:sldId id="284" r:id="rId20"/>
    <p:sldId id="305" r:id="rId21"/>
    <p:sldId id="302" r:id="rId22"/>
    <p:sldId id="273" r:id="rId23"/>
    <p:sldId id="301" r:id="rId24"/>
    <p:sldId id="292" r:id="rId25"/>
    <p:sldId id="306" r:id="rId26"/>
    <p:sldId id="304" r:id="rId27"/>
    <p:sldId id="262" r:id="rId28"/>
    <p:sldId id="277" r:id="rId29"/>
    <p:sldId id="279" r:id="rId30"/>
    <p:sldId id="261" r:id="rId31"/>
    <p:sldId id="289" r:id="rId32"/>
    <p:sldId id="310" r:id="rId33"/>
    <p:sldId id="274" r:id="rId34"/>
    <p:sldId id="311" r:id="rId35"/>
    <p:sldId id="275" r:id="rId36"/>
    <p:sldId id="285" r:id="rId37"/>
    <p:sldId id="276" r:id="rId38"/>
    <p:sldId id="288" r:id="rId39"/>
    <p:sldId id="287" r:id="rId40"/>
    <p:sldId id="290" r:id="rId41"/>
    <p:sldId id="280"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2A2147A9-835C-4624-BDE2-CEC68682611E}">
          <p14:sldIdLst>
            <p14:sldId id="256"/>
          </p14:sldIdLst>
        </p14:section>
        <p14:section name="Sezione senza titolo" id="{480C75A1-4C8D-46BC-89DA-79476AEDCCA9}">
          <p14:sldIdLst>
            <p14:sldId id="267"/>
            <p14:sldId id="257"/>
            <p14:sldId id="293"/>
            <p14:sldId id="294"/>
            <p14:sldId id="295"/>
            <p14:sldId id="258"/>
            <p14:sldId id="296"/>
            <p14:sldId id="259"/>
            <p14:sldId id="299"/>
            <p14:sldId id="269"/>
            <p14:sldId id="300"/>
            <p14:sldId id="270"/>
            <p14:sldId id="271"/>
            <p14:sldId id="309"/>
            <p14:sldId id="282"/>
            <p14:sldId id="283"/>
            <p14:sldId id="307"/>
            <p14:sldId id="284"/>
            <p14:sldId id="305"/>
            <p14:sldId id="302"/>
            <p14:sldId id="273"/>
            <p14:sldId id="301"/>
            <p14:sldId id="292"/>
            <p14:sldId id="306"/>
            <p14:sldId id="304"/>
            <p14:sldId id="262"/>
            <p14:sldId id="277"/>
            <p14:sldId id="279"/>
            <p14:sldId id="261"/>
            <p14:sldId id="289"/>
            <p14:sldId id="310"/>
            <p14:sldId id="274"/>
            <p14:sldId id="311"/>
            <p14:sldId id="275"/>
            <p14:sldId id="285"/>
            <p14:sldId id="276"/>
            <p14:sldId id="288"/>
            <p14:sldId id="287"/>
            <p14:sldId id="290"/>
            <p14:sldId id="28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to, Anastasia" initials="SA" lastIdx="1" clrIdx="0">
    <p:extLst>
      <p:ext uri="{19B8F6BF-5375-455C-9EA6-DF929625EA0E}">
        <p15:presenceInfo xmlns:p15="http://schemas.microsoft.com/office/powerpoint/2012/main" userId="S::anastasia.santo@unitn.it::eba4a3f9-9d48-4125-9beb-cd34d3303464" providerId="AD"/>
      </p:ext>
    </p:extLst>
  </p:cmAuthor>
  <p:cmAuthor id="2" name="Anastasia Santo" initials="AS" lastIdx="17" clrIdx="1">
    <p:extLst>
      <p:ext uri="{19B8F6BF-5375-455C-9EA6-DF929625EA0E}">
        <p15:presenceInfo xmlns:p15="http://schemas.microsoft.com/office/powerpoint/2012/main" userId="d7e513d3fbd06f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BEE0"/>
    <a:srgbClr val="B14B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66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2-10T17:04:56.900" idx="1">
    <p:pos x="10" y="10"/>
    <p:text/>
    <p:extLst>
      <p:ext uri="{C676402C-5697-4E1C-873F-D02D1690AC5C}">
        <p15:threadingInfo xmlns:p15="http://schemas.microsoft.com/office/powerpoint/2012/main" timeZoneBias="-6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23-12-14T10:39:06.610" idx="9">
    <p:pos x="10" y="10"/>
    <p:text>anas</p:text>
    <p:extLst>
      <p:ext uri="{C676402C-5697-4E1C-873F-D02D1690AC5C}">
        <p15:threadingInfo xmlns:p15="http://schemas.microsoft.com/office/powerpoint/2012/main" timeZoneBias="-6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23-12-14T10:39:10.570" idx="10">
    <p:pos x="10" y="10"/>
    <p:text>anas</p:text>
    <p:extLst>
      <p:ext uri="{C676402C-5697-4E1C-873F-D02D1690AC5C}">
        <p15:threadingInfo xmlns:p15="http://schemas.microsoft.com/office/powerpoint/2012/main" timeZoneBias="-6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23-12-14T10:39:18.187" idx="11">
    <p:pos x="10" y="10"/>
    <p:text>anas</p:text>
    <p:extLst>
      <p:ext uri="{C676402C-5697-4E1C-873F-D02D1690AC5C}">
        <p15:threadingInfo xmlns:p15="http://schemas.microsoft.com/office/powerpoint/2012/main" timeZoneBias="-6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23-12-14T10:39:28.845" idx="12">
    <p:pos x="10" y="10"/>
    <p:text>anas</p:text>
    <p:extLst>
      <p:ext uri="{C676402C-5697-4E1C-873F-D02D1690AC5C}">
        <p15:threadingInfo xmlns:p15="http://schemas.microsoft.com/office/powerpoint/2012/main" timeZoneBias="-6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2" dt="2023-12-14T10:39:57.147" idx="14">
    <p:pos x="10" y="10"/>
    <p:text>anas</p:text>
    <p:extLst>
      <p:ext uri="{C676402C-5697-4E1C-873F-D02D1690AC5C}">
        <p15:threadingInfo xmlns:p15="http://schemas.microsoft.com/office/powerpoint/2012/main" timeZoneBias="-6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2" dt="2023-12-14T10:39:52.774" idx="13">
    <p:pos x="10" y="10"/>
    <p:text>anas</p:text>
    <p:extLst>
      <p:ext uri="{C676402C-5697-4E1C-873F-D02D1690AC5C}">
        <p15:threadingInfo xmlns:p15="http://schemas.microsoft.com/office/powerpoint/2012/main" timeZoneBias="-60"/>
      </p:ext>
    </p:extLst>
  </p:cm>
  <p:cm authorId="2" dt="2023-12-14T10:40:44.143" idx="15">
    <p:pos x="146" y="146"/>
    <p:text>anas</p:text>
    <p:extLst>
      <p:ext uri="{C676402C-5697-4E1C-873F-D02D1690AC5C}">
        <p15:threadingInfo xmlns:p15="http://schemas.microsoft.com/office/powerpoint/2012/main" timeZoneBias="-6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2" dt="2023-12-14T10:40:49.086" idx="16">
    <p:pos x="10" y="10"/>
    <p:text>anas</p:text>
    <p:extLst>
      <p:ext uri="{C676402C-5697-4E1C-873F-D02D1690AC5C}">
        <p15:threadingInfo xmlns:p15="http://schemas.microsoft.com/office/powerpoint/2012/main" timeZoneBias="-6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2" dt="2023-12-14T10:40:56.617" idx="17">
    <p:pos x="10" y="10"/>
    <p:text>anas</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3-12-14T10:34:51.517" idx="1">
    <p:pos x="10" y="10"/>
    <p:text>anas</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3-12-14T10:35:01.168" idx="2">
    <p:pos x="10" y="10"/>
    <p:text>anas</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3-12-14T10:35:06.673" idx="3">
    <p:pos x="10" y="10"/>
    <p:text>anas</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3-12-14T10:35:30.014" idx="4">
    <p:pos x="10" y="10"/>
    <p:text>anas</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3-12-14T10:35:34.281" idx="5">
    <p:pos x="10" y="10"/>
    <p:text>anas</p:text>
    <p:extLst>
      <p:ext uri="{C676402C-5697-4E1C-873F-D02D1690AC5C}">
        <p15:threadingInfo xmlns:p15="http://schemas.microsoft.com/office/powerpoint/2012/main" timeZoneBias="-6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3-12-14T10:35:57.212" idx="6">
    <p:pos x="10" y="10"/>
    <p:text>anas</p:text>
    <p:extLst>
      <p:ext uri="{C676402C-5697-4E1C-873F-D02D1690AC5C}">
        <p15:threadingInfo xmlns:p15="http://schemas.microsoft.com/office/powerpoint/2012/main" timeZoneBias="-6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3-12-14T10:36:02.532" idx="7">
    <p:pos x="10" y="10"/>
    <p:text>anas</p:text>
    <p:extLst>
      <p:ext uri="{C676402C-5697-4E1C-873F-D02D1690AC5C}">
        <p15:threadingInfo xmlns:p15="http://schemas.microsoft.com/office/powerpoint/2012/main" timeZoneBias="-6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3-12-14T10:37:23.604" idx="8">
    <p:pos x="10" y="10"/>
    <p:text>anas</p:text>
    <p:extLst>
      <p:ext uri="{C676402C-5697-4E1C-873F-D02D1690AC5C}">
        <p15:threadingInfo xmlns:p15="http://schemas.microsoft.com/office/powerpoint/2012/main" timeZoneBias="-6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6B54E098-6255-498C-8A30-A64942C534FC}" type="datetimeFigureOut">
              <a:rPr lang="it-IT" smtClean="0"/>
              <a:t>14/12/2023</a:t>
            </a:fld>
            <a:endParaRPr lang="it-IT"/>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it-IT"/>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0CF21E52-1322-405B-AA3A-0C0DB301AED3}" type="slidenum">
              <a:rPr lang="it-IT" smtClean="0"/>
              <a:t>‹N›</a:t>
            </a:fld>
            <a:endParaRPr lang="it-IT"/>
          </a:p>
        </p:txBody>
      </p:sp>
    </p:spTree>
    <p:extLst>
      <p:ext uri="{BB962C8B-B14F-4D97-AF65-F5344CB8AC3E}">
        <p14:creationId xmlns:p14="http://schemas.microsoft.com/office/powerpoint/2010/main" val="497529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B54E098-6255-498C-8A30-A64942C534FC}" type="datetimeFigureOut">
              <a:rPr lang="it-IT" smtClean="0"/>
              <a:t>14/12/2023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CF21E52-1322-405B-AA3A-0C0DB301AED3}" type="slidenum">
              <a:rPr lang="it-IT" smtClean="0"/>
              <a:t>‹N›</a:t>
            </a:fld>
            <a:endParaRPr lang="it-IT"/>
          </a:p>
        </p:txBody>
      </p:sp>
    </p:spTree>
    <p:extLst>
      <p:ext uri="{BB962C8B-B14F-4D97-AF65-F5344CB8AC3E}">
        <p14:creationId xmlns:p14="http://schemas.microsoft.com/office/powerpoint/2010/main" val="3980985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B54E098-6255-498C-8A30-A64942C534FC}" type="datetimeFigureOut">
              <a:rPr lang="it-IT" smtClean="0"/>
              <a:t>14/12/2023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CF21E52-1322-405B-AA3A-0C0DB301AED3}" type="slidenum">
              <a:rPr lang="it-IT" smtClean="0"/>
              <a:t>‹N›</a:t>
            </a:fld>
            <a:endParaRPr lang="it-IT"/>
          </a:p>
        </p:txBody>
      </p:sp>
    </p:spTree>
    <p:extLst>
      <p:ext uri="{BB962C8B-B14F-4D97-AF65-F5344CB8AC3E}">
        <p14:creationId xmlns:p14="http://schemas.microsoft.com/office/powerpoint/2010/main" val="26906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B54E098-6255-498C-8A30-A64942C534FC}" type="datetimeFigureOut">
              <a:rPr lang="it-IT" smtClean="0"/>
              <a:t>14/12/2023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CF21E52-1322-405B-AA3A-0C0DB301AED3}" type="slidenum">
              <a:rPr lang="it-IT" smtClean="0"/>
              <a:t>‹N›</a:t>
            </a:fld>
            <a:endParaRPr lang="it-IT"/>
          </a:p>
        </p:txBody>
      </p:sp>
    </p:spTree>
    <p:extLst>
      <p:ext uri="{BB962C8B-B14F-4D97-AF65-F5344CB8AC3E}">
        <p14:creationId xmlns:p14="http://schemas.microsoft.com/office/powerpoint/2010/main" val="3309403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6B54E098-6255-498C-8A30-A64942C534FC}" type="datetimeFigureOut">
              <a:rPr lang="it-IT" smtClean="0"/>
              <a:t>14/12/2023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0CF21E52-1322-405B-AA3A-0C0DB301AED3}" type="slidenum">
              <a:rPr lang="it-IT" smtClean="0"/>
              <a:t>‹N›</a:t>
            </a:fld>
            <a:endParaRPr lang="it-IT"/>
          </a:p>
        </p:txBody>
      </p:sp>
    </p:spTree>
    <p:extLst>
      <p:ext uri="{BB962C8B-B14F-4D97-AF65-F5344CB8AC3E}">
        <p14:creationId xmlns:p14="http://schemas.microsoft.com/office/powerpoint/2010/main" val="1782501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6B54E098-6255-498C-8A30-A64942C534FC}" type="datetimeFigureOut">
              <a:rPr lang="it-IT" smtClean="0"/>
              <a:t>14/12/2023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0CF21E52-1322-405B-AA3A-0C0DB301AED3}" type="slidenum">
              <a:rPr lang="it-IT" smtClean="0"/>
              <a:t>‹N›</a:t>
            </a:fld>
            <a:endParaRPr lang="it-IT"/>
          </a:p>
        </p:txBody>
      </p:sp>
    </p:spTree>
    <p:extLst>
      <p:ext uri="{BB962C8B-B14F-4D97-AF65-F5344CB8AC3E}">
        <p14:creationId xmlns:p14="http://schemas.microsoft.com/office/powerpoint/2010/main" val="2885557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6B54E098-6255-498C-8A30-A64942C534FC}" type="datetimeFigureOut">
              <a:rPr lang="it-IT" smtClean="0"/>
              <a:t>14/12/2023</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0CF21E52-1322-405B-AA3A-0C0DB301AED3}" type="slidenum">
              <a:rPr lang="it-IT" smtClean="0"/>
              <a:t>‹N›</a:t>
            </a:fld>
            <a:endParaRPr lang="it-IT"/>
          </a:p>
        </p:txBody>
      </p:sp>
    </p:spTree>
    <p:extLst>
      <p:ext uri="{BB962C8B-B14F-4D97-AF65-F5344CB8AC3E}">
        <p14:creationId xmlns:p14="http://schemas.microsoft.com/office/powerpoint/2010/main" val="1963531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6B54E098-6255-498C-8A30-A64942C534FC}" type="datetimeFigureOut">
              <a:rPr lang="it-IT" smtClean="0"/>
              <a:t>14/12/2023</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0CF21E52-1322-405B-AA3A-0C0DB301AED3}" type="slidenum">
              <a:rPr lang="it-IT" smtClean="0"/>
              <a:t>‹N›</a:t>
            </a:fld>
            <a:endParaRPr lang="it-IT"/>
          </a:p>
        </p:txBody>
      </p:sp>
    </p:spTree>
    <p:extLst>
      <p:ext uri="{BB962C8B-B14F-4D97-AF65-F5344CB8AC3E}">
        <p14:creationId xmlns:p14="http://schemas.microsoft.com/office/powerpoint/2010/main" val="3720544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54E098-6255-498C-8A30-A64942C534FC}" type="datetimeFigureOut">
              <a:rPr lang="it-IT" smtClean="0"/>
              <a:t>14/12/2023</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0CF21E52-1322-405B-AA3A-0C0DB301AED3}" type="slidenum">
              <a:rPr lang="it-IT" smtClean="0"/>
              <a:t>‹N›</a:t>
            </a:fld>
            <a:endParaRPr lang="it-IT"/>
          </a:p>
        </p:txBody>
      </p:sp>
    </p:spTree>
    <p:extLst>
      <p:ext uri="{BB962C8B-B14F-4D97-AF65-F5344CB8AC3E}">
        <p14:creationId xmlns:p14="http://schemas.microsoft.com/office/powerpoint/2010/main" val="2514777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it-IT"/>
              <a:t>Fare clic per modificare gli stili del testo dello schema</a:t>
            </a:r>
          </a:p>
        </p:txBody>
      </p:sp>
      <p:sp>
        <p:nvSpPr>
          <p:cNvPr id="5" name="Date Placeholder 4"/>
          <p:cNvSpPr>
            <a:spLocks noGrp="1"/>
          </p:cNvSpPr>
          <p:nvPr>
            <p:ph type="dt" sz="half" idx="10"/>
          </p:nvPr>
        </p:nvSpPr>
        <p:spPr/>
        <p:txBody>
          <a:bodyPr/>
          <a:lstStyle/>
          <a:p>
            <a:fld id="{6B54E098-6255-498C-8A30-A64942C534FC}" type="datetimeFigureOut">
              <a:rPr lang="it-IT" smtClean="0"/>
              <a:t>14/12/2023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0CF21E52-1322-405B-AA3A-0C0DB301AED3}" type="slidenum">
              <a:rPr lang="it-IT" smtClean="0"/>
              <a:t>‹N›</a:t>
            </a:fld>
            <a:endParaRPr lang="it-IT"/>
          </a:p>
        </p:txBody>
      </p:sp>
    </p:spTree>
    <p:extLst>
      <p:ext uri="{BB962C8B-B14F-4D97-AF65-F5344CB8AC3E}">
        <p14:creationId xmlns:p14="http://schemas.microsoft.com/office/powerpoint/2010/main" val="1746171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6B54E098-6255-498C-8A30-A64942C534FC}" type="datetimeFigureOut">
              <a:rPr lang="it-IT" smtClean="0"/>
              <a:t>14/12/2023</a:t>
            </a:fld>
            <a:endParaRPr lang="it-IT"/>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it-IT"/>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0CF21E52-1322-405B-AA3A-0C0DB301AED3}" type="slidenum">
              <a:rPr lang="it-IT" smtClean="0"/>
              <a:t>‹N›</a:t>
            </a:fld>
            <a:endParaRPr lang="it-IT"/>
          </a:p>
        </p:txBody>
      </p:sp>
    </p:spTree>
    <p:extLst>
      <p:ext uri="{BB962C8B-B14F-4D97-AF65-F5344CB8AC3E}">
        <p14:creationId xmlns:p14="http://schemas.microsoft.com/office/powerpoint/2010/main" val="278282041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6B54E098-6255-498C-8A30-A64942C534FC}" type="datetimeFigureOut">
              <a:rPr lang="it-IT" smtClean="0"/>
              <a:t>14/12/2023</a:t>
            </a:fld>
            <a:endParaRPr lang="it-IT"/>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it-IT"/>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0CF21E52-1322-405B-AA3A-0C0DB301AED3}" type="slidenum">
              <a:rPr lang="it-IT" smtClean="0"/>
              <a:t>‹N›</a:t>
            </a:fld>
            <a:endParaRPr lang="it-IT"/>
          </a:p>
        </p:txBody>
      </p:sp>
    </p:spTree>
    <p:extLst>
      <p:ext uri="{BB962C8B-B14F-4D97-AF65-F5344CB8AC3E}">
        <p14:creationId xmlns:p14="http://schemas.microsoft.com/office/powerpoint/2010/main" val="1558358625"/>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comments" Target="../comments/comment6.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0.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comments" Target="../comments/comment7.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comments" Target="../comments/comment9.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microsoft.com/office/2007/relationships/hdphoto" Target="../media/hdphoto2.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30.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comments" Target="../comments/comment11.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comments" Target="../comments/comment12.xml"/></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10.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90.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60.png"/><Relationship Id="rId5" Type="http://schemas.openxmlformats.org/officeDocument/2006/relationships/image" Target="../media/image56.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comments" Target="../comments/comment13.xml"/><Relationship Id="rId5" Type="http://schemas.openxmlformats.org/officeDocument/2006/relationships/image" Target="../media/image600.png"/><Relationship Id="rId4" Type="http://schemas.openxmlformats.org/officeDocument/2006/relationships/image" Target="../media/image591.png"/></Relationships>
</file>

<file path=ppt/slides/_rels/slide31.xml.rels><?xml version="1.0" encoding="UTF-8" standalone="yes"?>
<Relationships xmlns="http://schemas.openxmlformats.org/package/2006/relationships"><Relationship Id="rId8" Type="http://schemas.openxmlformats.org/officeDocument/2006/relationships/image" Target="../media/image63.jpg"/><Relationship Id="rId3" Type="http://schemas.openxmlformats.org/officeDocument/2006/relationships/image" Target="../media/image61.jpg"/><Relationship Id="rId7" Type="http://schemas.openxmlformats.org/officeDocument/2006/relationships/image" Target="../media/image62.png"/><Relationship Id="rId2" Type="http://schemas.openxmlformats.org/officeDocument/2006/relationships/image" Target="../media/image60.jp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2.jpg"/><Relationship Id="rId4" Type="http://schemas.openxmlformats.org/officeDocument/2006/relationships/image" Target="../media/image590.png"/><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comments" Target="../comments/comment15.xml"/></Relationships>
</file>

<file path=ppt/slides/_rels/slide34.xml.rels><?xml version="1.0" encoding="UTF-8" standalone="yes"?>
<Relationships xmlns="http://schemas.openxmlformats.org/package/2006/relationships"><Relationship Id="rId8" Type="http://schemas.openxmlformats.org/officeDocument/2006/relationships/comments" Target="../comments/comment16.xml"/><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8" Type="http://schemas.openxmlformats.org/officeDocument/2006/relationships/comments" Target="../comments/comment17.xml"/><Relationship Id="rId3" Type="http://schemas.openxmlformats.org/officeDocument/2006/relationships/image" Target="../media/image721.png"/><Relationship Id="rId7" Type="http://schemas.openxmlformats.org/officeDocument/2006/relationships/image" Target="../media/image720.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0.png"/></Relationships>
</file>

<file path=ppt/slides/_rels/slide3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00.png"/><Relationship Id="rId4" Type="http://schemas.openxmlformats.org/officeDocument/2006/relationships/image" Target="../media/image790.png"/></Relationships>
</file>

<file path=ppt/slides/_rels/slide38.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4.jp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3.jpg"/><Relationship Id="rId1" Type="http://schemas.openxmlformats.org/officeDocument/2006/relationships/slideLayout" Target="../slideLayouts/slideLayout7.xml"/><Relationship Id="rId11" Type="http://schemas.openxmlformats.org/officeDocument/2006/relationships/image" Target="../media/image90.png"/><Relationship Id="rId5" Type="http://schemas.openxmlformats.org/officeDocument/2006/relationships/image" Target="../media/image86.jpg"/><Relationship Id="rId10" Type="http://schemas.openxmlformats.org/officeDocument/2006/relationships/image" Target="../media/image89.png"/><Relationship Id="rId4" Type="http://schemas.openxmlformats.org/officeDocument/2006/relationships/image" Target="../media/image85.jpg"/><Relationship Id="rId9" Type="http://schemas.openxmlformats.org/officeDocument/2006/relationships/image" Target="../media/image88.png"/></Relationships>
</file>

<file path=ppt/slides/_rels/slide3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comments" Target="../comments/commen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BC77-0216-0588-FE35-400B9E27B235}"/>
              </a:ext>
            </a:extLst>
          </p:cNvPr>
          <p:cNvSpPr>
            <a:spLocks noGrp="1"/>
          </p:cNvSpPr>
          <p:nvPr>
            <p:ph type="ctrTitle"/>
          </p:nvPr>
        </p:nvSpPr>
        <p:spPr>
          <a:xfrm>
            <a:off x="310134" y="1812739"/>
            <a:ext cx="10893673" cy="2387600"/>
          </a:xfrm>
        </p:spPr>
        <p:txBody>
          <a:bodyPr>
            <a:noAutofit/>
          </a:bodyPr>
          <a:lstStyle/>
          <a:p>
            <a:r>
              <a:rPr lang="en-US" sz="6000" dirty="0">
                <a:effectLst>
                  <a:outerShdw blurRad="38100" dist="38100" dir="2700000" algn="tl">
                    <a:srgbClr val="000000">
                      <a:alpha val="43137"/>
                    </a:srgbClr>
                  </a:outerShdw>
                </a:effectLst>
              </a:rPr>
              <a:t>A MATHEMATICAL MODEL OF NEUROIMMUNE INTERACTIONS IN EPILEPTOGENESIS FOR DISCOVERING TREATMENT STRATEGIES</a:t>
            </a:r>
            <a:endParaRPr lang="it-IT" sz="6000"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DB1502C6-85DD-A58E-1838-98C6FC539282}"/>
              </a:ext>
            </a:extLst>
          </p:cNvPr>
          <p:cNvSpPr>
            <a:spLocks noGrp="1"/>
          </p:cNvSpPr>
          <p:nvPr>
            <p:ph type="subTitle" idx="1"/>
          </p:nvPr>
        </p:nvSpPr>
        <p:spPr>
          <a:xfrm>
            <a:off x="468751" y="4431556"/>
            <a:ext cx="9144000" cy="1655762"/>
          </a:xfrm>
        </p:spPr>
        <p:txBody>
          <a:bodyPr>
            <a:normAutofit/>
          </a:bodyPr>
          <a:lstStyle/>
          <a:p>
            <a:r>
              <a:rPr lang="en-US" sz="1800" b="1" dirty="0"/>
              <a:t>University of Trento</a:t>
            </a:r>
          </a:p>
          <a:p>
            <a:r>
              <a:rPr lang="en-US" sz="1800" b="1" dirty="0"/>
              <a:t>Anastasia Santo , Rayan Slatni</a:t>
            </a:r>
          </a:p>
          <a:p>
            <a:r>
              <a:rPr lang="en-US" sz="1800" b="1" dirty="0"/>
              <a:t>Prof. Andrea Pugliese</a:t>
            </a:r>
          </a:p>
          <a:p>
            <a:r>
              <a:rPr lang="en-US" sz="1800" b="1" dirty="0"/>
              <a:t>Quantitative and Computational Biology (CIBIO)</a:t>
            </a:r>
            <a:endParaRPr lang="it-IT" sz="1800" b="1" dirty="0"/>
          </a:p>
        </p:txBody>
      </p:sp>
      <p:cxnSp>
        <p:nvCxnSpPr>
          <p:cNvPr id="5" name="Straight Connector 4">
            <a:extLst>
              <a:ext uri="{FF2B5EF4-FFF2-40B4-BE49-F238E27FC236}">
                <a16:creationId xmlns:a16="http://schemas.microsoft.com/office/drawing/2014/main" id="{6533DDC5-7141-EB4E-782C-C01785B5C26B}"/>
              </a:ext>
            </a:extLst>
          </p:cNvPr>
          <p:cNvCxnSpPr/>
          <p:nvPr/>
        </p:nvCxnSpPr>
        <p:spPr>
          <a:xfrm>
            <a:off x="310134" y="4277411"/>
            <a:ext cx="1136904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858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BC77-0216-0588-FE35-400B9E27B235}"/>
              </a:ext>
            </a:extLst>
          </p:cNvPr>
          <p:cNvSpPr>
            <a:spLocks noGrp="1"/>
          </p:cNvSpPr>
          <p:nvPr>
            <p:ph type="ctrTitle"/>
          </p:nvPr>
        </p:nvSpPr>
        <p:spPr>
          <a:xfrm>
            <a:off x="649163" y="1041400"/>
            <a:ext cx="10893673" cy="2387600"/>
          </a:xfrm>
        </p:spPr>
        <p:txBody>
          <a:bodyPr>
            <a:noAutofit/>
          </a:bodyPr>
          <a:lstStyle/>
          <a:p>
            <a:r>
              <a:rPr lang="en-US" sz="6000" dirty="0">
                <a:effectLst>
                  <a:outerShdw blurRad="38100" dist="38100" dir="2700000" algn="tl">
                    <a:srgbClr val="000000">
                      <a:alpha val="43137"/>
                    </a:srgbClr>
                  </a:outerShdw>
                </a:effectLst>
              </a:rPr>
              <a:t>MATHEMATICAL DESCRIPTION OF THE MODEL</a:t>
            </a:r>
            <a:endParaRPr lang="it-IT" sz="6000" dirty="0">
              <a:effectLst>
                <a:outerShdw blurRad="38100" dist="38100" dir="2700000" algn="tl">
                  <a:srgbClr val="000000">
                    <a:alpha val="43137"/>
                  </a:srgbClr>
                </a:outerShdw>
              </a:effectLst>
            </a:endParaRPr>
          </a:p>
        </p:txBody>
      </p:sp>
      <p:pic>
        <p:nvPicPr>
          <p:cNvPr id="8" name="Immagine 7">
            <a:extLst>
              <a:ext uri="{FF2B5EF4-FFF2-40B4-BE49-F238E27FC236}">
                <a16:creationId xmlns:a16="http://schemas.microsoft.com/office/drawing/2014/main" id="{34C983B2-D48E-9C45-4826-08D5E77A0542}"/>
              </a:ext>
            </a:extLst>
          </p:cNvPr>
          <p:cNvPicPr>
            <a:picLocks noChangeAspect="1"/>
          </p:cNvPicPr>
          <p:nvPr/>
        </p:nvPicPr>
        <p:blipFill>
          <a:blip r:embed="rId2"/>
          <a:stretch>
            <a:fillRect/>
          </a:stretch>
        </p:blipFill>
        <p:spPr>
          <a:xfrm>
            <a:off x="5889767" y="2810432"/>
            <a:ext cx="4817083" cy="3671124"/>
          </a:xfrm>
          <a:prstGeom prst="rect">
            <a:avLst/>
          </a:prstGeom>
          <a:effectLst>
            <a:outerShdw sx="16000" sy="16000" algn="ctr" rotWithShape="0">
              <a:srgbClr val="000000"/>
            </a:outerShdw>
            <a:softEdge rad="863600"/>
          </a:effectLst>
        </p:spPr>
      </p:pic>
    </p:spTree>
    <p:extLst>
      <p:ext uri="{BB962C8B-B14F-4D97-AF65-F5344CB8AC3E}">
        <p14:creationId xmlns:p14="http://schemas.microsoft.com/office/powerpoint/2010/main" val="91561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49C36B-A0A0-863F-623E-FAE57BB5ED52}"/>
              </a:ext>
            </a:extLst>
          </p:cNvPr>
          <p:cNvSpPr txBox="1"/>
          <p:nvPr/>
        </p:nvSpPr>
        <p:spPr>
          <a:xfrm>
            <a:off x="181676" y="284777"/>
            <a:ext cx="11675707" cy="369332"/>
          </a:xfrm>
          <a:prstGeom prst="rect">
            <a:avLst/>
          </a:prstGeom>
          <a:noFill/>
        </p:spPr>
        <p:txBody>
          <a:bodyPr wrap="square">
            <a:spAutoFit/>
          </a:bodyPr>
          <a:lstStyle/>
          <a:p>
            <a:r>
              <a:rPr lang="en-US" b="1" dirty="0"/>
              <a:t>System of stochastic non linear ordinary differential equations</a:t>
            </a:r>
            <a:r>
              <a:rPr lang="en-US" dirty="0"/>
              <a:t>:</a:t>
            </a:r>
            <a:endParaRPr lang="it-IT" dirty="0"/>
          </a:p>
        </p:txBody>
      </p:sp>
      <p:sp>
        <p:nvSpPr>
          <p:cNvPr id="7" name="TextBox 6">
            <a:extLst>
              <a:ext uri="{FF2B5EF4-FFF2-40B4-BE49-F238E27FC236}">
                <a16:creationId xmlns:a16="http://schemas.microsoft.com/office/drawing/2014/main" id="{280E83DC-9935-B3FC-A99A-D7139F9265CC}"/>
              </a:ext>
            </a:extLst>
          </p:cNvPr>
          <p:cNvSpPr txBox="1"/>
          <p:nvPr/>
        </p:nvSpPr>
        <p:spPr>
          <a:xfrm>
            <a:off x="473528" y="2902765"/>
            <a:ext cx="4994210" cy="3742691"/>
          </a:xfrm>
          <a:prstGeom prst="rect">
            <a:avLst/>
          </a:prstGeom>
          <a:noFill/>
        </p:spPr>
        <p:txBody>
          <a:bodyPr wrap="square">
            <a:spAutoFit/>
          </a:bodyPr>
          <a:lstStyle/>
          <a:p>
            <a:r>
              <a:rPr lang="en-US" dirty="0"/>
              <a:t>The </a:t>
            </a:r>
            <a:r>
              <a:rPr lang="en-US" b="1" dirty="0">
                <a:solidFill>
                  <a:schemeClr val="accent1"/>
                </a:solidFill>
                <a:effectLst>
                  <a:outerShdw blurRad="38100" dist="38100" dir="2700000" algn="tl">
                    <a:srgbClr val="000000">
                      <a:alpha val="43137"/>
                    </a:srgbClr>
                  </a:outerShdw>
                </a:effectLst>
              </a:rPr>
              <a:t>variables</a:t>
            </a:r>
            <a:r>
              <a:rPr lang="en-US" dirty="0"/>
              <a:t>:</a:t>
            </a:r>
            <a:br>
              <a:rPr lang="en-US" dirty="0"/>
            </a:br>
            <a:endParaRPr lang="en-US" dirty="0"/>
          </a:p>
          <a:p>
            <a:pPr>
              <a:lnSpc>
                <a:spcPct val="150000"/>
              </a:lnSpc>
            </a:pPr>
            <a:r>
              <a:rPr lang="en-US" sz="1600" b="1" dirty="0"/>
              <a:t>I(t) </a:t>
            </a:r>
            <a:r>
              <a:rPr lang="en-US" sz="1600" dirty="0"/>
              <a:t>is neuroinflammation intensity</a:t>
            </a:r>
          </a:p>
          <a:p>
            <a:pPr>
              <a:lnSpc>
                <a:spcPct val="150000"/>
              </a:lnSpc>
            </a:pPr>
            <a:r>
              <a:rPr lang="en-US" sz="1600" b="1" dirty="0"/>
              <a:t>B(t)</a:t>
            </a:r>
            <a:r>
              <a:rPr lang="en-US" sz="1600" dirty="0"/>
              <a:t> is the extent of BBB disruption</a:t>
            </a:r>
          </a:p>
          <a:p>
            <a:pPr>
              <a:lnSpc>
                <a:spcPct val="150000"/>
              </a:lnSpc>
            </a:pPr>
            <a:r>
              <a:rPr lang="en-US" sz="1600" b="1" dirty="0"/>
              <a:t>D(t) </a:t>
            </a:r>
            <a:r>
              <a:rPr lang="en-US" sz="1600" dirty="0"/>
              <a:t>is the extent of neuronal loss</a:t>
            </a:r>
          </a:p>
          <a:p>
            <a:pPr>
              <a:lnSpc>
                <a:spcPct val="150000"/>
              </a:lnSpc>
            </a:pPr>
            <a:r>
              <a:rPr lang="en-US" sz="1600" b="1" dirty="0"/>
              <a:t>R(t)</a:t>
            </a:r>
            <a:r>
              <a:rPr lang="en-US" sz="1600" dirty="0"/>
              <a:t> is the degree of circuit remodeling. </a:t>
            </a:r>
          </a:p>
          <a:p>
            <a:pPr marL="285750" indent="-285750">
              <a:lnSpc>
                <a:spcPct val="150000"/>
              </a:lnSpc>
              <a:buFont typeface="Arial" panose="020B0604020202020204" pitchFamily="34" charset="0"/>
              <a:buChar char="•"/>
            </a:pPr>
            <a:r>
              <a:rPr lang="en-US" sz="1600" dirty="0"/>
              <a:t>All variables are assumed to be</a:t>
            </a:r>
            <a:r>
              <a:rPr lang="en-US" sz="1600" u="sng" dirty="0"/>
              <a:t> reversible</a:t>
            </a:r>
            <a:r>
              <a:rPr lang="en-US" sz="1600" dirty="0"/>
              <a:t>,  except for neural loss D(t)</a:t>
            </a:r>
          </a:p>
          <a:p>
            <a:pPr marL="285750" indent="-285750">
              <a:lnSpc>
                <a:spcPct val="150000"/>
              </a:lnSpc>
              <a:buFont typeface="Arial" panose="020B0604020202020204" pitchFamily="34" charset="0"/>
              <a:buChar char="•"/>
            </a:pPr>
            <a:r>
              <a:rPr lang="en-US" sz="1600" b="1" u="sng" dirty="0"/>
              <a:t>ʘ</a:t>
            </a:r>
            <a:r>
              <a:rPr lang="en-US" sz="1600" u="sng" dirty="0"/>
              <a:t> is a neurotoxicity threshold </a:t>
            </a:r>
          </a:p>
          <a:p>
            <a:pPr marL="285750" indent="-285750">
              <a:lnSpc>
                <a:spcPct val="150000"/>
              </a:lnSpc>
              <a:buFont typeface="Arial" panose="020B0604020202020204" pitchFamily="34" charset="0"/>
              <a:buChar char="•"/>
            </a:pPr>
            <a:r>
              <a:rPr lang="en-US" sz="1600" b="1" dirty="0" err="1"/>
              <a:t>D</a:t>
            </a:r>
            <a:r>
              <a:rPr lang="en-US" sz="1400" b="1" dirty="0" err="1"/>
              <a:t>max</a:t>
            </a:r>
            <a:r>
              <a:rPr lang="en-US" sz="1600" dirty="0"/>
              <a:t> is a maximum possible extent of neuronal loss</a:t>
            </a:r>
            <a:r>
              <a:rPr lang="en-US" dirty="0"/>
              <a:t>.</a:t>
            </a:r>
            <a:endParaRPr lang="it-IT"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252BE18-89F6-E7EF-BEE3-B6A0FD015D0A}"/>
                  </a:ext>
                </a:extLst>
              </p:cNvPr>
              <p:cNvSpPr txBox="1"/>
              <p:nvPr/>
            </p:nvSpPr>
            <p:spPr>
              <a:xfrm>
                <a:off x="6923315" y="2700910"/>
                <a:ext cx="4795157" cy="3470437"/>
              </a:xfrm>
              <a:prstGeom prst="rect">
                <a:avLst/>
              </a:prstGeom>
              <a:noFill/>
            </p:spPr>
            <p:txBody>
              <a:bodyPr wrap="square">
                <a:spAutoFit/>
              </a:bodyPr>
              <a:lstStyle/>
              <a:p>
                <a:pPr>
                  <a:lnSpc>
                    <a:spcPct val="150000"/>
                  </a:lnSpc>
                </a:pPr>
                <a:r>
                  <a:rPr lang="it-IT" dirty="0"/>
                  <a:t>Three </a:t>
                </a:r>
                <a:r>
                  <a:rPr lang="it-IT" dirty="0" err="1"/>
                  <a:t>different</a:t>
                </a:r>
                <a:r>
                  <a:rPr lang="it-IT" dirty="0"/>
                  <a:t> </a:t>
                </a:r>
                <a:r>
                  <a:rPr lang="it-IT" b="1" dirty="0">
                    <a:solidFill>
                      <a:schemeClr val="accent1"/>
                    </a:solidFill>
                    <a:effectLst>
                      <a:outerShdw blurRad="38100" dist="38100" dir="2700000" algn="tl">
                        <a:srgbClr val="000000">
                          <a:alpha val="43137"/>
                        </a:srgbClr>
                      </a:outerShdw>
                    </a:effectLst>
                  </a:rPr>
                  <a:t>time </a:t>
                </a:r>
                <a:r>
                  <a:rPr lang="it-IT" b="1" dirty="0" err="1">
                    <a:solidFill>
                      <a:schemeClr val="accent1"/>
                    </a:solidFill>
                    <a:effectLst>
                      <a:outerShdw blurRad="38100" dist="38100" dir="2700000" algn="tl">
                        <a:srgbClr val="000000">
                          <a:alpha val="43137"/>
                        </a:srgbClr>
                      </a:outerShdw>
                    </a:effectLst>
                  </a:rPr>
                  <a:t>scales</a:t>
                </a:r>
                <a:r>
                  <a:rPr lang="it-IT" b="1" dirty="0">
                    <a:solidFill>
                      <a:schemeClr val="accent1"/>
                    </a:solidFill>
                    <a:effectLst>
                      <a:outerShdw blurRad="38100" dist="38100" dir="2700000" algn="tl">
                        <a:srgbClr val="000000">
                          <a:alpha val="43137"/>
                        </a:srgbClr>
                      </a:outerShdw>
                    </a:effectLst>
                  </a:rPr>
                  <a:t> </a:t>
                </a:r>
                <a:r>
                  <a:rPr lang="it-IT" dirty="0"/>
                  <a:t>: </a:t>
                </a:r>
              </a:p>
              <a:p>
                <a:pPr>
                  <a:lnSpc>
                    <a:spcPct val="150000"/>
                  </a:lnSpc>
                </a:pPr>
                <a:endParaRPr lang="it-IT" dirty="0"/>
              </a:p>
              <a:p>
                <a:pPr marL="285750" indent="-285750">
                  <a:lnSpc>
                    <a:spcPct val="150000"/>
                  </a:lnSpc>
                  <a:buFont typeface="Arial" panose="020B0604020202020204" pitchFamily="34" charset="0"/>
                  <a:buChar char="•"/>
                </a:pPr>
                <a:r>
                  <a:rPr lang="it-IT" sz="1600" b="1" u="sng" dirty="0"/>
                  <a:t>FAST</a:t>
                </a:r>
                <a:r>
                  <a:rPr lang="it-IT" sz="1600" dirty="0"/>
                  <a:t> (seconds-minutes) : </a:t>
                </a:r>
                <a:r>
                  <a:rPr lang="it-IT" sz="1600" dirty="0" err="1"/>
                  <a:t>epileptic</a:t>
                </a:r>
                <a:r>
                  <a:rPr lang="it-IT" sz="1600" dirty="0"/>
                  <a:t> </a:t>
                </a:r>
                <a:r>
                  <a:rPr lang="it-IT" sz="1600" dirty="0" err="1"/>
                  <a:t>seizures</a:t>
                </a:r>
                <a:r>
                  <a:rPr lang="it-IT" sz="1600" dirty="0"/>
                  <a:t>; </a:t>
                </a:r>
              </a:p>
              <a:p>
                <a:pPr marL="285750" indent="-285750">
                  <a:lnSpc>
                    <a:spcPct val="150000"/>
                  </a:lnSpc>
                  <a:buFont typeface="Arial" panose="020B0604020202020204" pitchFamily="34" charset="0"/>
                  <a:buChar char="•"/>
                </a:pPr>
                <a:r>
                  <a:rPr lang="it-IT" sz="1600" b="1" u="sng" dirty="0"/>
                  <a:t>INTERMEDIATE </a:t>
                </a:r>
                <a:r>
                  <a:rPr lang="it-IT" sz="1600" u="sng" dirty="0"/>
                  <a:t>(</a:t>
                </a:r>
                <a:r>
                  <a:rPr lang="it-IT" sz="1600" dirty="0"/>
                  <a:t>hours-days) : </a:t>
                </a:r>
                <a:r>
                  <a:rPr lang="it-IT" sz="1600" dirty="0" err="1"/>
                  <a:t>neuroinflammatory</a:t>
                </a:r>
                <a:r>
                  <a:rPr lang="it-IT" sz="1600" dirty="0"/>
                  <a:t> reaction (</a:t>
                </a:r>
                <a14:m>
                  <m:oMath xmlns:m="http://schemas.openxmlformats.org/officeDocument/2006/math">
                    <m:sSub>
                      <m:sSubPr>
                        <m:ctrlPr>
                          <a:rPr lang="el-GR" sz="1600" i="1" dirty="0" smtClean="0">
                            <a:latin typeface="Cambria Math" panose="02040503050406030204" pitchFamily="18" charset="0"/>
                          </a:rPr>
                        </m:ctrlPr>
                      </m:sSubPr>
                      <m:e>
                        <m:r>
                          <a:rPr lang="el-GR" sz="1600" i="1" dirty="0" smtClean="0">
                            <a:latin typeface="Cambria Math" panose="02040503050406030204" pitchFamily="18" charset="0"/>
                          </a:rPr>
                          <m:t>𝜋</m:t>
                        </m:r>
                      </m:e>
                      <m:sub>
                        <m:r>
                          <a:rPr lang="it-IT" sz="1600" b="0" i="1" dirty="0" smtClean="0">
                            <a:latin typeface="Cambria Math" panose="02040503050406030204" pitchFamily="18" charset="0"/>
                          </a:rPr>
                          <m:t>𝐼</m:t>
                        </m:r>
                      </m:sub>
                    </m:sSub>
                  </m:oMath>
                </a14:m>
                <a:r>
                  <a:rPr lang="it-IT" sz="1600" dirty="0"/>
                  <a:t>); </a:t>
                </a:r>
              </a:p>
              <a:p>
                <a:pPr marL="285750" indent="-285750">
                  <a:lnSpc>
                    <a:spcPct val="150000"/>
                  </a:lnSpc>
                  <a:buFont typeface="Arial" panose="020B0604020202020204" pitchFamily="34" charset="0"/>
                  <a:buChar char="•"/>
                </a:pPr>
                <a:r>
                  <a:rPr lang="it-IT" sz="1600" b="1" u="sng" dirty="0"/>
                  <a:t>SLOW</a:t>
                </a:r>
                <a:r>
                  <a:rPr lang="it-IT" sz="1600" b="1" dirty="0"/>
                  <a:t> </a:t>
                </a:r>
                <a:r>
                  <a:rPr lang="it-IT" sz="1600" dirty="0"/>
                  <a:t>(days weeks) :</a:t>
                </a:r>
                <a:r>
                  <a:rPr lang="it-IT" sz="1600" dirty="0" err="1"/>
                  <a:t>permeability</a:t>
                </a:r>
                <a:r>
                  <a:rPr lang="it-IT" sz="1600" dirty="0"/>
                  <a:t> of the BBB (</a:t>
                </a:r>
                <a14:m>
                  <m:oMath xmlns:m="http://schemas.openxmlformats.org/officeDocument/2006/math">
                    <m:sSub>
                      <m:sSubPr>
                        <m:ctrlPr>
                          <a:rPr lang="el-GR" sz="1600" i="1" dirty="0" smtClean="0">
                            <a:latin typeface="Cambria Math" panose="02040503050406030204" pitchFamily="18" charset="0"/>
                          </a:rPr>
                        </m:ctrlPr>
                      </m:sSubPr>
                      <m:e>
                        <m:r>
                          <a:rPr lang="el-GR" sz="1600" i="1" dirty="0" smtClean="0">
                            <a:latin typeface="Cambria Math" panose="02040503050406030204" pitchFamily="18" charset="0"/>
                          </a:rPr>
                          <m:t>𝜋</m:t>
                        </m:r>
                      </m:e>
                      <m:sub>
                        <m:r>
                          <a:rPr lang="it-IT" sz="1600" b="0" i="1" dirty="0" smtClean="0">
                            <a:latin typeface="Cambria Math" panose="02040503050406030204" pitchFamily="18" charset="0"/>
                          </a:rPr>
                          <m:t>𝐵</m:t>
                        </m:r>
                      </m:sub>
                    </m:sSub>
                  </m:oMath>
                </a14:m>
                <a:r>
                  <a:rPr lang="it-IT" sz="1600" dirty="0"/>
                  <a:t>), </a:t>
                </a:r>
              </a:p>
              <a:p>
                <a:pPr>
                  <a:lnSpc>
                    <a:spcPct val="150000"/>
                  </a:lnSpc>
                </a:pPr>
                <a:r>
                  <a:rPr lang="it-IT" sz="1600" dirty="0"/>
                  <a:t>      </a:t>
                </a:r>
                <a:r>
                  <a:rPr lang="it-IT" sz="1600" dirty="0" err="1"/>
                  <a:t>neuronal</a:t>
                </a:r>
                <a:r>
                  <a:rPr lang="it-IT" sz="1600" dirty="0"/>
                  <a:t> </a:t>
                </a:r>
                <a:r>
                  <a:rPr lang="it-IT" sz="1600" dirty="0" err="1"/>
                  <a:t>loss</a:t>
                </a:r>
                <a:r>
                  <a:rPr lang="it-IT" sz="1600" dirty="0"/>
                  <a:t> (</a:t>
                </a:r>
                <a14:m>
                  <m:oMath xmlns:m="http://schemas.openxmlformats.org/officeDocument/2006/math">
                    <m:sSub>
                      <m:sSubPr>
                        <m:ctrlPr>
                          <a:rPr lang="el-GR" sz="1600" i="1" dirty="0" smtClean="0">
                            <a:latin typeface="Cambria Math" panose="02040503050406030204" pitchFamily="18" charset="0"/>
                          </a:rPr>
                        </m:ctrlPr>
                      </m:sSubPr>
                      <m:e>
                        <m:r>
                          <a:rPr lang="el-GR" sz="1600" i="1" dirty="0" smtClean="0">
                            <a:latin typeface="Cambria Math" panose="02040503050406030204" pitchFamily="18" charset="0"/>
                          </a:rPr>
                          <m:t>𝜋</m:t>
                        </m:r>
                      </m:e>
                      <m:sub>
                        <m:r>
                          <a:rPr lang="it-IT" sz="1600" b="0" i="1" dirty="0" smtClean="0">
                            <a:latin typeface="Cambria Math" panose="02040503050406030204" pitchFamily="18" charset="0"/>
                          </a:rPr>
                          <m:t>𝐷</m:t>
                        </m:r>
                      </m:sub>
                    </m:sSub>
                  </m:oMath>
                </a14:m>
                <a:r>
                  <a:rPr lang="it-IT" sz="1600" dirty="0"/>
                  <a:t>) and </a:t>
                </a:r>
                <a:r>
                  <a:rPr lang="it-IT" sz="1600" dirty="0" err="1"/>
                  <a:t>circuit</a:t>
                </a:r>
                <a:r>
                  <a:rPr lang="it-IT" sz="1600" dirty="0"/>
                  <a:t> </a:t>
                </a:r>
                <a:r>
                  <a:rPr lang="it-IT" sz="1600" dirty="0" err="1"/>
                  <a:t>remodeling</a:t>
                </a:r>
                <a:r>
                  <a:rPr lang="it-IT" sz="1600" dirty="0"/>
                  <a:t> (</a:t>
                </a:r>
                <a14:m>
                  <m:oMath xmlns:m="http://schemas.openxmlformats.org/officeDocument/2006/math">
                    <m:sSub>
                      <m:sSubPr>
                        <m:ctrlPr>
                          <a:rPr lang="el-GR" sz="1600" i="1" dirty="0" smtClean="0">
                            <a:latin typeface="Cambria Math" panose="02040503050406030204" pitchFamily="18" charset="0"/>
                          </a:rPr>
                        </m:ctrlPr>
                      </m:sSubPr>
                      <m:e>
                        <m:r>
                          <a:rPr lang="el-GR" sz="1600" i="1" dirty="0" smtClean="0">
                            <a:latin typeface="Cambria Math" panose="02040503050406030204" pitchFamily="18" charset="0"/>
                          </a:rPr>
                          <m:t>𝜋</m:t>
                        </m:r>
                      </m:e>
                      <m:sub>
                        <m:r>
                          <a:rPr lang="it-IT" sz="1600" b="0" i="1" dirty="0" smtClean="0">
                            <a:latin typeface="Cambria Math" panose="02040503050406030204" pitchFamily="18" charset="0"/>
                          </a:rPr>
                          <m:t>𝑅</m:t>
                        </m:r>
                      </m:sub>
                    </m:sSub>
                  </m:oMath>
                </a14:m>
                <a:r>
                  <a:rPr lang="it-IT" sz="1600" dirty="0"/>
                  <a:t>).</a:t>
                </a:r>
              </a:p>
              <a:p>
                <a:pPr>
                  <a:lnSpc>
                    <a:spcPct val="150000"/>
                  </a:lnSpc>
                </a:pPr>
                <a:r>
                  <a:rPr lang="it-IT" sz="1600" b="1" dirty="0"/>
                  <a:t>ORIGINAL RATIO OF TIMESCALES TAUI : TAUB,TAUR,TAUD</a:t>
                </a:r>
              </a:p>
              <a:p>
                <a:pPr>
                  <a:lnSpc>
                    <a:spcPct val="150000"/>
                  </a:lnSpc>
                </a:pPr>
                <a:r>
                  <a:rPr lang="it-IT" sz="1600" b="1" dirty="0"/>
                  <a:t>                                           1 : 10</a:t>
                </a:r>
              </a:p>
            </p:txBody>
          </p:sp>
        </mc:Choice>
        <mc:Fallback>
          <p:sp>
            <p:nvSpPr>
              <p:cNvPr id="9" name="TextBox 8">
                <a:extLst>
                  <a:ext uri="{FF2B5EF4-FFF2-40B4-BE49-F238E27FC236}">
                    <a16:creationId xmlns:a16="http://schemas.microsoft.com/office/drawing/2014/main" id="{F252BE18-89F6-E7EF-BEE3-B6A0FD015D0A}"/>
                  </a:ext>
                </a:extLst>
              </p:cNvPr>
              <p:cNvSpPr txBox="1">
                <a:spLocks noRot="1" noChangeAspect="1" noMove="1" noResize="1" noEditPoints="1" noAdjustHandles="1" noChangeArrowheads="1" noChangeShapeType="1" noTextEdit="1"/>
              </p:cNvSpPr>
              <p:nvPr/>
            </p:nvSpPr>
            <p:spPr>
              <a:xfrm>
                <a:off x="6923315" y="2700910"/>
                <a:ext cx="4795157" cy="3470437"/>
              </a:xfrm>
              <a:prstGeom prst="rect">
                <a:avLst/>
              </a:prstGeom>
              <a:blipFill>
                <a:blip r:embed="rId2"/>
                <a:stretch>
                  <a:fillRect l="-1145" b="-1406"/>
                </a:stretch>
              </a:blipFill>
            </p:spPr>
            <p:txBody>
              <a:bodyPr/>
              <a:lstStyle/>
              <a:p>
                <a:r>
                  <a:rPr lang="it-IT">
                    <a:noFill/>
                  </a:rPr>
                  <a:t> </a:t>
                </a:r>
              </a:p>
            </p:txBody>
          </p:sp>
        </mc:Fallback>
      </mc:AlternateContent>
      <p:cxnSp>
        <p:nvCxnSpPr>
          <p:cNvPr id="6" name="Connettore diritto 5">
            <a:extLst>
              <a:ext uri="{FF2B5EF4-FFF2-40B4-BE49-F238E27FC236}">
                <a16:creationId xmlns:a16="http://schemas.microsoft.com/office/drawing/2014/main" id="{DB6FFEC8-B87F-34DF-D09B-E925BDA51A14}"/>
              </a:ext>
            </a:extLst>
          </p:cNvPr>
          <p:cNvCxnSpPr/>
          <p:nvPr/>
        </p:nvCxnSpPr>
        <p:spPr>
          <a:xfrm>
            <a:off x="6019529" y="2902765"/>
            <a:ext cx="0" cy="3547731"/>
          </a:xfrm>
          <a:prstGeom prst="line">
            <a:avLst/>
          </a:prstGeom>
        </p:spPr>
        <p:style>
          <a:lnRef idx="1">
            <a:schemeClr val="accent1"/>
          </a:lnRef>
          <a:fillRef idx="0">
            <a:schemeClr val="accent1"/>
          </a:fillRef>
          <a:effectRef idx="0">
            <a:schemeClr val="accent1"/>
          </a:effectRef>
          <a:fontRef idx="minor">
            <a:schemeClr val="tx1"/>
          </a:fontRef>
        </p:style>
      </p:cxnSp>
      <p:pic>
        <p:nvPicPr>
          <p:cNvPr id="4" name="Immagine 3">
            <a:extLst>
              <a:ext uri="{FF2B5EF4-FFF2-40B4-BE49-F238E27FC236}">
                <a16:creationId xmlns:a16="http://schemas.microsoft.com/office/drawing/2014/main" id="{ABFC87DB-50B0-F226-A7CA-69D9A3751720}"/>
              </a:ext>
            </a:extLst>
          </p:cNvPr>
          <p:cNvPicPr>
            <a:picLocks noChangeAspect="1"/>
          </p:cNvPicPr>
          <p:nvPr/>
        </p:nvPicPr>
        <p:blipFill>
          <a:blip r:embed="rId3"/>
          <a:stretch>
            <a:fillRect/>
          </a:stretch>
        </p:blipFill>
        <p:spPr>
          <a:xfrm>
            <a:off x="2254856" y="876131"/>
            <a:ext cx="6425764" cy="1804611"/>
          </a:xfrm>
          <a:prstGeom prst="rect">
            <a:avLst/>
          </a:prstGeom>
        </p:spPr>
      </p:pic>
    </p:spTree>
    <p:extLst>
      <p:ext uri="{BB962C8B-B14F-4D97-AF65-F5344CB8AC3E}">
        <p14:creationId xmlns:p14="http://schemas.microsoft.com/office/powerpoint/2010/main" val="951577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73E2AD-35B6-4733-A0E6-5B655AF9C7CE}"/>
              </a:ext>
            </a:extLst>
          </p:cNvPr>
          <p:cNvPicPr>
            <a:picLocks noChangeAspect="1"/>
          </p:cNvPicPr>
          <p:nvPr/>
        </p:nvPicPr>
        <p:blipFill rotWithShape="1">
          <a:blip r:embed="rId2"/>
          <a:srcRect l="30859" t="60556" r="9140" b="29166"/>
          <a:stretch/>
        </p:blipFill>
        <p:spPr>
          <a:xfrm>
            <a:off x="432904" y="990970"/>
            <a:ext cx="6488081" cy="62515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59054B8-71BB-CBF5-B54D-80B0342D1FEA}"/>
                  </a:ext>
                </a:extLst>
              </p:cNvPr>
              <p:cNvSpPr txBox="1"/>
              <p:nvPr/>
            </p:nvSpPr>
            <p:spPr>
              <a:xfrm>
                <a:off x="193221" y="384087"/>
                <a:ext cx="10145486" cy="369332"/>
              </a:xfrm>
              <a:prstGeom prst="rect">
                <a:avLst/>
              </a:prstGeom>
              <a:noFill/>
            </p:spPr>
            <p:txBody>
              <a:bodyPr wrap="square">
                <a:spAutoFit/>
              </a:bodyPr>
              <a:lstStyle/>
              <a:p>
                <a:r>
                  <a:rPr lang="en-US" dirty="0"/>
                  <a:t>The term </a:t>
                </a:r>
                <a14:m>
                  <m:oMath xmlns:m="http://schemas.openxmlformats.org/officeDocument/2006/math">
                    <m:r>
                      <a:rPr lang="en-US" b="1" i="1" dirty="0" smtClean="0">
                        <a:solidFill>
                          <a:schemeClr val="accent1"/>
                        </a:solidFill>
                        <a:effectLst>
                          <a:outerShdw blurRad="38100" dist="38100" dir="2700000" algn="tl">
                            <a:srgbClr val="000000">
                              <a:alpha val="43137"/>
                            </a:srgbClr>
                          </a:outerShdw>
                        </a:effectLst>
                        <a:latin typeface="Cambria Math" panose="02040503050406030204" pitchFamily="18" charset="0"/>
                      </a:rPr>
                      <m:t>𝑺</m:t>
                    </m:r>
                    <m:r>
                      <a:rPr lang="en-US" b="1" i="1" dirty="0" smtClean="0">
                        <a:solidFill>
                          <a:schemeClr val="accent1"/>
                        </a:solidFill>
                        <a:effectLst>
                          <a:outerShdw blurRad="38100" dist="38100" dir="2700000" algn="tl">
                            <a:srgbClr val="000000">
                              <a:alpha val="43137"/>
                            </a:srgbClr>
                          </a:outerShdw>
                        </a:effectLst>
                        <a:latin typeface="Cambria Math" panose="02040503050406030204" pitchFamily="18" charset="0"/>
                      </a:rPr>
                      <m:t>(</m:t>
                    </m:r>
                    <m:r>
                      <a:rPr lang="en-US" b="1" i="1" dirty="0" smtClean="0">
                        <a:solidFill>
                          <a:schemeClr val="accent1"/>
                        </a:solidFill>
                        <a:effectLst>
                          <a:outerShdw blurRad="38100" dist="38100" dir="2700000" algn="tl">
                            <a:srgbClr val="000000">
                              <a:alpha val="43137"/>
                            </a:srgbClr>
                          </a:outerShdw>
                        </a:effectLst>
                        <a:latin typeface="Cambria Math" panose="02040503050406030204" pitchFamily="18" charset="0"/>
                      </a:rPr>
                      <m:t>𝑰</m:t>
                    </m:r>
                    <m:r>
                      <a:rPr lang="en-US" b="1" i="1" dirty="0" smtClean="0">
                        <a:solidFill>
                          <a:schemeClr val="accent1"/>
                        </a:solidFill>
                        <a:effectLst>
                          <a:outerShdw blurRad="38100" dist="38100" dir="2700000" algn="tl">
                            <a:srgbClr val="000000">
                              <a:alpha val="43137"/>
                            </a:srgbClr>
                          </a:outerShdw>
                        </a:effectLst>
                        <a:latin typeface="Cambria Math" panose="02040503050406030204" pitchFamily="18" charset="0"/>
                      </a:rPr>
                      <m:t>,</m:t>
                    </m:r>
                    <m:r>
                      <a:rPr lang="en-US" b="1" i="1" dirty="0" smtClean="0">
                        <a:solidFill>
                          <a:schemeClr val="accent1"/>
                        </a:solidFill>
                        <a:effectLst>
                          <a:outerShdw blurRad="38100" dist="38100" dir="2700000" algn="tl">
                            <a:srgbClr val="000000">
                              <a:alpha val="43137"/>
                            </a:srgbClr>
                          </a:outerShdw>
                        </a:effectLst>
                        <a:latin typeface="Cambria Math" panose="02040503050406030204" pitchFamily="18" charset="0"/>
                      </a:rPr>
                      <m:t>𝑹</m:t>
                    </m:r>
                    <m:r>
                      <a:rPr lang="en-US" b="1" i="1" dirty="0" smtClean="0">
                        <a:solidFill>
                          <a:schemeClr val="accent1"/>
                        </a:solidFill>
                        <a:effectLst>
                          <a:outerShdw blurRad="38100" dist="38100" dir="2700000" algn="tl">
                            <a:srgbClr val="000000">
                              <a:alpha val="43137"/>
                            </a:srgbClr>
                          </a:outerShdw>
                        </a:effectLst>
                        <a:latin typeface="Cambria Math" panose="02040503050406030204" pitchFamily="18" charset="0"/>
                      </a:rPr>
                      <m:t>) </m:t>
                    </m:r>
                  </m:oMath>
                </a14:m>
                <a:r>
                  <a:rPr lang="en-US" dirty="0"/>
                  <a:t>describes an effect of seizure activity on permeability of the BBB:</a:t>
                </a:r>
                <a:endParaRPr lang="it-IT" dirty="0"/>
              </a:p>
            </p:txBody>
          </p:sp>
        </mc:Choice>
        <mc:Fallback xmlns="">
          <p:sp>
            <p:nvSpPr>
              <p:cNvPr id="5" name="TextBox 4">
                <a:extLst>
                  <a:ext uri="{FF2B5EF4-FFF2-40B4-BE49-F238E27FC236}">
                    <a16:creationId xmlns:a16="http://schemas.microsoft.com/office/drawing/2014/main" id="{C59054B8-71BB-CBF5-B54D-80B0342D1FEA}"/>
                  </a:ext>
                </a:extLst>
              </p:cNvPr>
              <p:cNvSpPr txBox="1">
                <a:spLocks noRot="1" noChangeAspect="1" noMove="1" noResize="1" noEditPoints="1" noAdjustHandles="1" noChangeArrowheads="1" noChangeShapeType="1" noTextEdit="1"/>
              </p:cNvSpPr>
              <p:nvPr/>
            </p:nvSpPr>
            <p:spPr>
              <a:xfrm>
                <a:off x="193221" y="384087"/>
                <a:ext cx="10145486" cy="369332"/>
              </a:xfrm>
              <a:prstGeom prst="rect">
                <a:avLst/>
              </a:prstGeom>
              <a:blipFill>
                <a:blip r:embed="rId3"/>
                <a:stretch>
                  <a:fillRect l="-541" t="-8197" b="-2459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FA2CA5B-5C94-5747-A37E-FFBE64CF378C}"/>
                  </a:ext>
                </a:extLst>
              </p:cNvPr>
              <p:cNvSpPr txBox="1"/>
              <p:nvPr/>
            </p:nvSpPr>
            <p:spPr>
              <a:xfrm>
                <a:off x="432904" y="2446541"/>
                <a:ext cx="2069990" cy="565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𝑠</m:t>
                          </m:r>
                          <m:r>
                            <a:rPr lang="it-IT" b="0" i="1" smtClean="0">
                              <a:latin typeface="Cambria Math" panose="02040503050406030204" pitchFamily="18" charset="0"/>
                            </a:rPr>
                            <m:t>→</m:t>
                          </m:r>
                          <m:r>
                            <a:rPr lang="it-IT" b="0" i="1" smtClean="0">
                              <a:latin typeface="Cambria Math" panose="02040503050406030204" pitchFamily="18" charset="0"/>
                            </a:rPr>
                            <m:t>𝐵</m:t>
                          </m:r>
                        </m:sub>
                      </m:sSub>
                      <m:r>
                        <a:rPr lang="it-IT" b="0" i="1" smtClean="0">
                          <a:latin typeface="Cambria Math" panose="02040503050406030204" pitchFamily="18" charset="0"/>
                        </a:rPr>
                        <m:t>=</m:t>
                      </m:r>
                      <m:f>
                        <m:fPr>
                          <m:ctrlPr>
                            <a:rPr lang="it-IT" b="0" i="1" smtClean="0">
                              <a:latin typeface="Cambria Math" panose="02040503050406030204" pitchFamily="18" charset="0"/>
                            </a:rPr>
                          </m:ctrlPr>
                        </m:fPr>
                        <m:num>
                          <m:sSub>
                            <m:sSubPr>
                              <m:ctrlPr>
                                <a:rPr lang="it-IT" b="0" i="1" smtClean="0">
                                  <a:latin typeface="Cambria Math" panose="02040503050406030204" pitchFamily="18" charset="0"/>
                                </a:rPr>
                              </m:ctrlPr>
                            </m:sSubPr>
                            <m:e>
                              <m:r>
                                <a:rPr lang="it-IT" b="0" i="1" smtClean="0">
                                  <a:latin typeface="Cambria Math" panose="02040503050406030204" pitchFamily="18" charset="0"/>
                                </a:rPr>
                                <m:t>𝐾</m:t>
                              </m:r>
                            </m:e>
                            <m:sub>
                              <m:r>
                                <a:rPr lang="it-IT" b="0" i="1" smtClean="0">
                                  <a:latin typeface="Cambria Math" panose="02040503050406030204" pitchFamily="18" charset="0"/>
                                </a:rPr>
                                <m:t>𝑆</m:t>
                              </m:r>
                              <m:r>
                                <a:rPr lang="it-IT" b="0" i="1" smtClean="0">
                                  <a:latin typeface="Cambria Math" panose="02040503050406030204" pitchFamily="18" charset="0"/>
                                </a:rPr>
                                <m:t>→</m:t>
                              </m:r>
                              <m:r>
                                <a:rPr lang="it-IT" b="0" i="1" smtClean="0">
                                  <a:latin typeface="Cambria Math" panose="02040503050406030204" pitchFamily="18" charset="0"/>
                                </a:rPr>
                                <m:t>𝐵</m:t>
                              </m:r>
                            </m:sub>
                          </m:sSub>
                        </m:num>
                        <m:den>
                          <m:sSub>
                            <m:sSubPr>
                              <m:ctrlPr>
                                <a:rPr lang="it-IT" b="0" i="1" smtClean="0">
                                  <a:latin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𝜆</m:t>
                              </m:r>
                            </m:e>
                            <m:sub>
                              <m:r>
                                <a:rPr lang="it-IT" b="0" i="1" smtClean="0">
                                  <a:latin typeface="Cambria Math" panose="02040503050406030204" pitchFamily="18" charset="0"/>
                                </a:rPr>
                                <m:t>𝑚𝑎𝑥</m:t>
                              </m:r>
                            </m:sub>
                          </m:sSub>
                          <m:sSub>
                            <m:sSubPr>
                              <m:ctrlPr>
                                <a:rPr lang="it-IT" b="0" i="1" smtClean="0">
                                  <a:latin typeface="Cambria Math" panose="02040503050406030204" pitchFamily="18" charset="0"/>
                                </a:rPr>
                              </m:ctrlPr>
                            </m:sSubPr>
                            <m:e>
                              <m:r>
                                <a:rPr lang="it-IT" b="0" i="1" smtClean="0">
                                  <a:latin typeface="Cambria Math" panose="02040503050406030204" pitchFamily="18" charset="0"/>
                                </a:rPr>
                                <m:t>𝑇</m:t>
                              </m:r>
                            </m:e>
                            <m:sub>
                              <m:r>
                                <a:rPr lang="it-IT" b="0" i="1" smtClean="0">
                                  <a:latin typeface="Cambria Math" panose="02040503050406030204" pitchFamily="18" charset="0"/>
                                </a:rPr>
                                <m:t>𝑠𝑒𝑖𝑧𝑢𝑟𝑒</m:t>
                              </m:r>
                            </m:sub>
                          </m:sSub>
                        </m:den>
                      </m:f>
                    </m:oMath>
                  </m:oMathPara>
                </a14:m>
                <a:endParaRPr lang="it-IT"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9FA2CA5B-5C94-5747-A37E-FFBE64CF378C}"/>
                  </a:ext>
                </a:extLst>
              </p:cNvPr>
              <p:cNvSpPr txBox="1">
                <a:spLocks noRot="1" noChangeAspect="1" noMove="1" noResize="1" noEditPoints="1" noAdjustHandles="1" noChangeArrowheads="1" noChangeShapeType="1" noTextEdit="1"/>
              </p:cNvSpPr>
              <p:nvPr/>
            </p:nvSpPr>
            <p:spPr>
              <a:xfrm>
                <a:off x="432904" y="2446541"/>
                <a:ext cx="2069990" cy="565411"/>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F64009B-BC4F-0464-0CD8-D385C3130EC2}"/>
                  </a:ext>
                </a:extLst>
              </p:cNvPr>
              <p:cNvSpPr txBox="1"/>
              <p:nvPr/>
            </p:nvSpPr>
            <p:spPr>
              <a:xfrm>
                <a:off x="3151953" y="3090446"/>
                <a:ext cx="3557295" cy="338554"/>
              </a:xfrm>
              <a:prstGeom prst="rect">
                <a:avLst/>
              </a:prstGeom>
              <a:noFill/>
            </p:spPr>
            <p:txBody>
              <a:bodyPr wrap="square">
                <a:spAutoFit/>
              </a:bodyPr>
              <a:lstStyle/>
              <a:p>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𝜆</m:t>
                        </m:r>
                      </m:e>
                      <m:sub>
                        <m:r>
                          <a:rPr lang="it-IT" sz="1600" b="0" i="1" smtClean="0">
                            <a:latin typeface="Cambria Math" panose="02040503050406030204" pitchFamily="18" charset="0"/>
                          </a:rPr>
                          <m:t>𝑚𝑎𝑥</m:t>
                        </m:r>
                      </m:sub>
                    </m:sSub>
                  </m:oMath>
                </a14:m>
                <a:r>
                  <a:rPr lang="it-IT" sz="1600" dirty="0"/>
                  <a:t> </a:t>
                </a:r>
                <a:r>
                  <a:rPr lang="en-US" sz="1600" dirty="0"/>
                  <a:t>is a max amount of S per day</a:t>
                </a:r>
                <a:endParaRPr lang="it-IT" dirty="0"/>
              </a:p>
            </p:txBody>
          </p:sp>
        </mc:Choice>
        <mc:Fallback xmlns="">
          <p:sp>
            <p:nvSpPr>
              <p:cNvPr id="14" name="TextBox 13">
                <a:extLst>
                  <a:ext uri="{FF2B5EF4-FFF2-40B4-BE49-F238E27FC236}">
                    <a16:creationId xmlns:a16="http://schemas.microsoft.com/office/drawing/2014/main" id="{3F64009B-BC4F-0464-0CD8-D385C3130EC2}"/>
                  </a:ext>
                </a:extLst>
              </p:cNvPr>
              <p:cNvSpPr txBox="1">
                <a:spLocks noRot="1" noChangeAspect="1" noMove="1" noResize="1" noEditPoints="1" noAdjustHandles="1" noChangeArrowheads="1" noChangeShapeType="1" noTextEdit="1"/>
              </p:cNvSpPr>
              <p:nvPr/>
            </p:nvSpPr>
            <p:spPr>
              <a:xfrm>
                <a:off x="3151953" y="3090446"/>
                <a:ext cx="3557295" cy="338554"/>
              </a:xfrm>
              <a:prstGeom prst="rect">
                <a:avLst/>
              </a:prstGeom>
              <a:blipFill>
                <a:blip r:embed="rId5"/>
                <a:stretch>
                  <a:fillRect t="-5357" b="-2142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CA9A06C-E2EC-3611-5E45-F9F418A5E73C}"/>
                  </a:ext>
                </a:extLst>
              </p:cNvPr>
              <p:cNvSpPr txBox="1"/>
              <p:nvPr/>
            </p:nvSpPr>
            <p:spPr>
              <a:xfrm>
                <a:off x="2576724" y="2675808"/>
                <a:ext cx="5663682"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𝐾</m:t>
                          </m:r>
                        </m:e>
                        <m:sub>
                          <m:r>
                            <a:rPr lang="it-IT" sz="1600" b="0" i="1" smtClean="0">
                              <a:latin typeface="Cambria Math" panose="02040503050406030204" pitchFamily="18" charset="0"/>
                            </a:rPr>
                            <m:t>𝑆</m:t>
                          </m:r>
                          <m:r>
                            <a:rPr lang="it-IT" sz="1600" b="0" i="1" smtClean="0">
                              <a:latin typeface="Cambria Math" panose="02040503050406030204" pitchFamily="18" charset="0"/>
                            </a:rPr>
                            <m:t>→</m:t>
                          </m:r>
                          <m:r>
                            <a:rPr lang="it-IT" sz="1600" b="0" i="1" smtClean="0">
                              <a:latin typeface="Cambria Math" panose="02040503050406030204" pitchFamily="18" charset="0"/>
                            </a:rPr>
                            <m:t>𝐵</m:t>
                          </m:r>
                        </m:sub>
                      </m:sSub>
                      <m:r>
                        <m:rPr>
                          <m:nor/>
                        </m:rPr>
                        <a:rPr lang="en-US" sz="1600" dirty="0" smtClean="0"/>
                        <m:t>the</m:t>
                      </m:r>
                      <m:r>
                        <m:rPr>
                          <m:nor/>
                        </m:rPr>
                        <a:rPr lang="en-US" sz="1600" dirty="0" smtClean="0"/>
                        <m:t> </m:t>
                      </m:r>
                      <m:r>
                        <m:rPr>
                          <m:nor/>
                        </m:rPr>
                        <a:rPr lang="en-US" sz="1600" dirty="0" smtClean="0"/>
                        <m:t>maximum</m:t>
                      </m:r>
                      <m:r>
                        <m:rPr>
                          <m:nor/>
                        </m:rPr>
                        <a:rPr lang="en-US" sz="1600" dirty="0" smtClean="0"/>
                        <m:t> </m:t>
                      </m:r>
                      <m:r>
                        <m:rPr>
                          <m:nor/>
                        </m:rPr>
                        <a:rPr lang="en-US" sz="1600" dirty="0" smtClean="0"/>
                        <m:t>possible</m:t>
                      </m:r>
                      <m:r>
                        <m:rPr>
                          <m:nor/>
                        </m:rPr>
                        <a:rPr lang="en-US" sz="1600" dirty="0" smtClean="0"/>
                        <m:t> </m:t>
                      </m:r>
                      <m:r>
                        <m:rPr>
                          <m:nor/>
                        </m:rPr>
                        <a:rPr lang="en-US" sz="1600" dirty="0" smtClean="0"/>
                        <m:t>burden</m:t>
                      </m:r>
                      <m:r>
                        <m:rPr>
                          <m:nor/>
                        </m:rPr>
                        <a:rPr lang="en-US" sz="1600" dirty="0" smtClean="0"/>
                        <m:t> </m:t>
                      </m:r>
                      <m:r>
                        <m:rPr>
                          <m:nor/>
                        </m:rPr>
                        <a:rPr lang="en-US" sz="1600" dirty="0" smtClean="0"/>
                        <m:t>of</m:t>
                      </m:r>
                      <m:r>
                        <m:rPr>
                          <m:nor/>
                        </m:rPr>
                        <a:rPr lang="en-US" sz="1600" dirty="0" smtClean="0"/>
                        <m:t> </m:t>
                      </m:r>
                      <m:r>
                        <m:rPr>
                          <m:nor/>
                        </m:rPr>
                        <a:rPr lang="en-US" sz="1600" dirty="0" smtClean="0"/>
                        <m:t>seizure</m:t>
                      </m:r>
                      <m:r>
                        <m:rPr>
                          <m:nor/>
                        </m:rPr>
                        <a:rPr lang="en-US" sz="1600" dirty="0" smtClean="0"/>
                        <m:t> </m:t>
                      </m:r>
                      <m:r>
                        <m:rPr>
                          <m:nor/>
                        </m:rPr>
                        <a:rPr lang="en-US" sz="1600" dirty="0" smtClean="0"/>
                        <m:t>activity</m:t>
                      </m:r>
                    </m:oMath>
                  </m:oMathPara>
                </a14:m>
                <a:endParaRPr lang="it-IT" dirty="0"/>
              </a:p>
            </p:txBody>
          </p:sp>
        </mc:Choice>
        <mc:Fallback xmlns="">
          <p:sp>
            <p:nvSpPr>
              <p:cNvPr id="16" name="TextBox 15">
                <a:extLst>
                  <a:ext uri="{FF2B5EF4-FFF2-40B4-BE49-F238E27FC236}">
                    <a16:creationId xmlns:a16="http://schemas.microsoft.com/office/drawing/2014/main" id="{7CA9A06C-E2EC-3611-5E45-F9F418A5E73C}"/>
                  </a:ext>
                </a:extLst>
              </p:cNvPr>
              <p:cNvSpPr txBox="1">
                <a:spLocks noRot="1" noChangeAspect="1" noMove="1" noResize="1" noEditPoints="1" noAdjustHandles="1" noChangeArrowheads="1" noChangeShapeType="1" noTextEdit="1"/>
              </p:cNvSpPr>
              <p:nvPr/>
            </p:nvSpPr>
            <p:spPr>
              <a:xfrm>
                <a:off x="2576724" y="2675808"/>
                <a:ext cx="5663682" cy="338554"/>
              </a:xfrm>
              <a:prstGeom prst="rect">
                <a:avLst/>
              </a:prstGeom>
              <a:blipFill>
                <a:blip r:embed="rId6"/>
                <a:stretch>
                  <a:fillRect b="-727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24D5ED4-6B11-50BF-ADB3-FE8A3A0CD0A8}"/>
                  </a:ext>
                </a:extLst>
              </p:cNvPr>
              <p:cNvSpPr txBox="1"/>
              <p:nvPr/>
            </p:nvSpPr>
            <p:spPr>
              <a:xfrm>
                <a:off x="2914655" y="3444863"/>
                <a:ext cx="264289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𝑇</m:t>
                          </m:r>
                        </m:e>
                        <m:sub>
                          <m:r>
                            <a:rPr lang="it-IT" sz="1600" b="0" i="1" smtClean="0">
                              <a:latin typeface="Cambria Math" panose="02040503050406030204" pitchFamily="18" charset="0"/>
                            </a:rPr>
                            <m:t>𝑠𝑒𝑖𝑧𝑢𝑟𝑒</m:t>
                          </m:r>
                        </m:sub>
                      </m:sSub>
                      <m:r>
                        <a:rPr lang="it-IT" sz="1600" b="0" i="1" smtClean="0">
                          <a:latin typeface="Cambria Math" panose="02040503050406030204" pitchFamily="18" charset="0"/>
                        </a:rPr>
                        <m:t> </m:t>
                      </m:r>
                      <m:r>
                        <m:rPr>
                          <m:nor/>
                        </m:rPr>
                        <a:rPr lang="en-US" sz="1600" dirty="0" smtClean="0"/>
                        <m:t>seizure</m:t>
                      </m:r>
                      <m:r>
                        <m:rPr>
                          <m:nor/>
                        </m:rPr>
                        <a:rPr lang="en-US" sz="1600" dirty="0" smtClean="0"/>
                        <m:t> </m:t>
                      </m:r>
                      <m:r>
                        <m:rPr>
                          <m:nor/>
                        </m:rPr>
                        <a:rPr lang="en-US" sz="1600" dirty="0" smtClean="0"/>
                        <m:t>duration</m:t>
                      </m:r>
                    </m:oMath>
                  </m:oMathPara>
                </a14:m>
                <a:endParaRPr lang="it-IT" dirty="0"/>
              </a:p>
            </p:txBody>
          </p:sp>
        </mc:Choice>
        <mc:Fallback xmlns="">
          <p:sp>
            <p:nvSpPr>
              <p:cNvPr id="18" name="TextBox 17">
                <a:extLst>
                  <a:ext uri="{FF2B5EF4-FFF2-40B4-BE49-F238E27FC236}">
                    <a16:creationId xmlns:a16="http://schemas.microsoft.com/office/drawing/2014/main" id="{424D5ED4-6B11-50BF-ADB3-FE8A3A0CD0A8}"/>
                  </a:ext>
                </a:extLst>
              </p:cNvPr>
              <p:cNvSpPr txBox="1">
                <a:spLocks noRot="1" noChangeAspect="1" noMove="1" noResize="1" noEditPoints="1" noAdjustHandles="1" noChangeArrowheads="1" noChangeShapeType="1" noTextEdit="1"/>
              </p:cNvSpPr>
              <p:nvPr/>
            </p:nvSpPr>
            <p:spPr>
              <a:xfrm>
                <a:off x="2914655" y="3444863"/>
                <a:ext cx="2642896" cy="338554"/>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30FA61A-C3F2-9FF1-7010-3EA8DDA45F05}"/>
                  </a:ext>
                </a:extLst>
              </p:cNvPr>
              <p:cNvSpPr txBox="1"/>
              <p:nvPr/>
            </p:nvSpPr>
            <p:spPr>
              <a:xfrm>
                <a:off x="380222" y="1831374"/>
                <a:ext cx="9771484" cy="369332"/>
              </a:xfrm>
              <a:prstGeom prst="rect">
                <a:avLst/>
              </a:prstGeom>
              <a:noFill/>
            </p:spPr>
            <p:txBody>
              <a:bodyPr wrap="square">
                <a:spAutoFit/>
              </a:bodyPr>
              <a:lstStyle/>
              <a:p>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𝑠</m:t>
                        </m:r>
                        <m:r>
                          <a:rPr lang="it-IT" b="0" i="1" smtClean="0">
                            <a:latin typeface="Cambria Math" panose="02040503050406030204" pitchFamily="18" charset="0"/>
                          </a:rPr>
                          <m:t>→</m:t>
                        </m:r>
                        <m:r>
                          <a:rPr lang="it-IT" b="0" i="1" smtClean="0">
                            <a:latin typeface="Cambria Math" panose="02040503050406030204" pitchFamily="18" charset="0"/>
                          </a:rPr>
                          <m:t>𝐵</m:t>
                        </m:r>
                      </m:sub>
                    </m:sSub>
                    <m:r>
                      <a:rPr lang="it-IT" b="0" i="1" smtClean="0">
                        <a:latin typeface="Cambria Math" panose="02040503050406030204" pitchFamily="18" charset="0"/>
                      </a:rPr>
                      <m:t> </m:t>
                    </m:r>
                  </m:oMath>
                </a14:m>
                <a:r>
                  <a:rPr lang="en-US" dirty="0"/>
                  <a:t> describes the effect of a single spontaneous recurrent seizure on the permeability of the BBB:</a:t>
                </a:r>
                <a:r>
                  <a:rPr lang="it-IT" dirty="0"/>
                  <a:t> </a:t>
                </a:r>
              </a:p>
            </p:txBody>
          </p:sp>
        </mc:Choice>
        <mc:Fallback xmlns="">
          <p:sp>
            <p:nvSpPr>
              <p:cNvPr id="26" name="TextBox 25">
                <a:extLst>
                  <a:ext uri="{FF2B5EF4-FFF2-40B4-BE49-F238E27FC236}">
                    <a16:creationId xmlns:a16="http://schemas.microsoft.com/office/drawing/2014/main" id="{630FA61A-C3F2-9FF1-7010-3EA8DDA45F05}"/>
                  </a:ext>
                </a:extLst>
              </p:cNvPr>
              <p:cNvSpPr txBox="1">
                <a:spLocks noRot="1" noChangeAspect="1" noMove="1" noResize="1" noEditPoints="1" noAdjustHandles="1" noChangeArrowheads="1" noChangeShapeType="1" noTextEdit="1"/>
              </p:cNvSpPr>
              <p:nvPr/>
            </p:nvSpPr>
            <p:spPr>
              <a:xfrm>
                <a:off x="380222" y="1831374"/>
                <a:ext cx="9771484" cy="369332"/>
              </a:xfrm>
              <a:prstGeom prst="rect">
                <a:avLst/>
              </a:prstGeom>
              <a:blipFill>
                <a:blip r:embed="rId8"/>
                <a:stretch>
                  <a:fillRect t="-8197" b="-24590"/>
                </a:stretch>
              </a:blipFill>
            </p:spPr>
            <p:txBody>
              <a:bodyPr/>
              <a:lstStyle/>
              <a:p>
                <a:r>
                  <a:rPr lang="it-IT">
                    <a:noFill/>
                  </a:rPr>
                  <a:t> </a:t>
                </a:r>
              </a:p>
            </p:txBody>
          </p:sp>
        </mc:Fallback>
      </mc:AlternateContent>
      <p:sp>
        <p:nvSpPr>
          <p:cNvPr id="2" name="CasellaDiTesto 1">
            <a:extLst>
              <a:ext uri="{FF2B5EF4-FFF2-40B4-BE49-F238E27FC236}">
                <a16:creationId xmlns:a16="http://schemas.microsoft.com/office/drawing/2014/main" id="{F7DB908D-1CFE-DAC7-948A-358BC905C530}"/>
              </a:ext>
            </a:extLst>
          </p:cNvPr>
          <p:cNvSpPr txBox="1"/>
          <p:nvPr/>
        </p:nvSpPr>
        <p:spPr>
          <a:xfrm>
            <a:off x="864703" y="4572000"/>
            <a:ext cx="6420679" cy="830997"/>
          </a:xfrm>
          <a:prstGeom prst="rect">
            <a:avLst/>
          </a:prstGeom>
          <a:noFill/>
        </p:spPr>
        <p:txBody>
          <a:bodyPr wrap="square" rtlCol="0">
            <a:spAutoFit/>
          </a:bodyPr>
          <a:lstStyle/>
          <a:p>
            <a:r>
              <a:rPr lang="it-IT" sz="2400" b="1" dirty="0">
                <a:solidFill>
                  <a:srgbClr val="FF0000"/>
                </a:solidFill>
              </a:rPr>
              <a:t>INTRODUCE STOCHASTICITY TO MODEL SPONTANEOUS RECURRENT SEIZURE …</a:t>
            </a:r>
          </a:p>
        </p:txBody>
      </p:sp>
    </p:spTree>
    <p:extLst>
      <p:ext uri="{BB962C8B-B14F-4D97-AF65-F5344CB8AC3E}">
        <p14:creationId xmlns:p14="http://schemas.microsoft.com/office/powerpoint/2010/main" val="293243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523BF9C-F02A-4E5A-EDF4-A82FD267735A}"/>
              </a:ext>
            </a:extLst>
          </p:cNvPr>
          <p:cNvSpPr txBox="1"/>
          <p:nvPr/>
        </p:nvSpPr>
        <p:spPr>
          <a:xfrm>
            <a:off x="378612" y="472092"/>
            <a:ext cx="11805557" cy="369332"/>
          </a:xfrm>
          <a:prstGeom prst="rect">
            <a:avLst/>
          </a:prstGeom>
          <a:noFill/>
        </p:spPr>
        <p:txBody>
          <a:bodyPr wrap="square">
            <a:spAutoFit/>
          </a:bodyPr>
          <a:lstStyle/>
          <a:p>
            <a:r>
              <a:rPr lang="en-US" dirty="0"/>
              <a:t>The occurrence of spontaneous recurrent seizures in time is modeled with a </a:t>
            </a:r>
            <a:r>
              <a:rPr lang="en-US" b="1" dirty="0">
                <a:solidFill>
                  <a:schemeClr val="accent1"/>
                </a:solidFill>
                <a:effectLst>
                  <a:outerShdw blurRad="38100" dist="38100" dir="2700000" algn="tl">
                    <a:srgbClr val="000000">
                      <a:alpha val="43137"/>
                    </a:srgbClr>
                  </a:outerShdw>
                </a:effectLst>
              </a:rPr>
              <a:t>Poisson process </a:t>
            </a:r>
            <a:r>
              <a:rPr lang="en-US" dirty="0"/>
              <a:t>: </a:t>
            </a:r>
            <a:endParaRPr lang="it-IT"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02048FA-0168-C618-4E84-D9D196DFC30F}"/>
                  </a:ext>
                </a:extLst>
              </p:cNvPr>
              <p:cNvSpPr txBox="1"/>
              <p:nvPr/>
            </p:nvSpPr>
            <p:spPr>
              <a:xfrm>
                <a:off x="5020052" y="3277275"/>
                <a:ext cx="6802037" cy="830997"/>
              </a:xfrm>
              <a:prstGeom prst="rect">
                <a:avLst/>
              </a:prstGeom>
              <a:noFill/>
            </p:spPr>
            <p:txBody>
              <a:bodyPr wrap="square">
                <a:spAutoFit/>
              </a:bodyPr>
              <a:lstStyle/>
              <a:p>
                <a:r>
                  <a:rPr lang="en-US" sz="1600" dirty="0"/>
                  <a:t>The assumption of a quadratic dependence ( </a:t>
                </a:r>
                <a14:m>
                  <m:oMath xmlns:m="http://schemas.openxmlformats.org/officeDocument/2006/math">
                    <m:sSup>
                      <m:sSupPr>
                        <m:ctrlPr>
                          <a:rPr lang="en-US" sz="1600" i="1" smtClean="0">
                            <a:latin typeface="Cambria Math" panose="02040503050406030204" pitchFamily="18" charset="0"/>
                          </a:rPr>
                        </m:ctrlPr>
                      </m:sSupPr>
                      <m:e>
                        <m:r>
                          <a:rPr lang="it-IT" sz="1600" b="0" i="1" smtClean="0">
                            <a:latin typeface="Cambria Math" panose="02040503050406030204" pitchFamily="18" charset="0"/>
                          </a:rPr>
                          <m:t>𝐼</m:t>
                        </m:r>
                      </m:e>
                      <m:sup>
                        <m:r>
                          <a:rPr lang="it-IT" sz="1600" b="0" i="1" smtClean="0">
                            <a:latin typeface="Cambria Math" panose="02040503050406030204" pitchFamily="18" charset="0"/>
                          </a:rPr>
                          <m:t>2</m:t>
                        </m:r>
                      </m:sup>
                    </m:sSup>
                    <m:r>
                      <a:rPr lang="it-IT" sz="1600" b="0" i="1" smtClean="0">
                        <a:latin typeface="Cambria Math" panose="02040503050406030204" pitchFamily="18" charset="0"/>
                      </a:rPr>
                      <m:t>+</m:t>
                    </m:r>
                    <m:r>
                      <a:rPr lang="it-IT" sz="1600" b="0" i="1" smtClean="0">
                        <a:latin typeface="Cambria Math" panose="02040503050406030204" pitchFamily="18" charset="0"/>
                      </a:rPr>
                      <m:t>𝑅</m:t>
                    </m:r>
                  </m:oMath>
                </a14:m>
                <a:r>
                  <a:rPr lang="en-US" sz="1600" dirty="0"/>
                  <a:t>) of the seizure rate on the intensity of </a:t>
                </a:r>
                <a14:m>
                  <m:oMath xmlns:m="http://schemas.openxmlformats.org/officeDocument/2006/math">
                    <m:r>
                      <a:rPr lang="it-IT" sz="1600" b="0" i="1" smtClean="0">
                        <a:latin typeface="Cambria Math" panose="02040503050406030204" pitchFamily="18" charset="0"/>
                      </a:rPr>
                      <m:t>𝐼</m:t>
                    </m:r>
                  </m:oMath>
                </a14:m>
                <a:r>
                  <a:rPr lang="en-US" sz="1600" dirty="0"/>
                  <a:t> minimizes seizure-promoting effects of mild neuroinflammation </a:t>
                </a:r>
                <a:r>
                  <a:rPr lang="en-US" sz="1600" i="1" dirty="0"/>
                  <a:t>I</a:t>
                </a:r>
                <a14:m>
                  <m:oMath xmlns:m="http://schemas.openxmlformats.org/officeDocument/2006/math">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e>
                    </m:d>
                    <m:r>
                      <a:rPr lang="it-IT" sz="1600" i="1">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0</m:t>
                    </m:r>
                  </m:oMath>
                </a14:m>
                <a:r>
                  <a:rPr lang="en-US" sz="1600" dirty="0"/>
                  <a:t>, which per se is a physiological reaction to noxious stimuli.</a:t>
                </a:r>
                <a:endParaRPr lang="it-IT" sz="1600" dirty="0"/>
              </a:p>
            </p:txBody>
          </p:sp>
        </mc:Choice>
        <mc:Fallback xmlns="">
          <p:sp>
            <p:nvSpPr>
              <p:cNvPr id="11" name="TextBox 10">
                <a:extLst>
                  <a:ext uri="{FF2B5EF4-FFF2-40B4-BE49-F238E27FC236}">
                    <a16:creationId xmlns:a16="http://schemas.microsoft.com/office/drawing/2014/main" id="{F02048FA-0168-C618-4E84-D9D196DFC30F}"/>
                  </a:ext>
                </a:extLst>
              </p:cNvPr>
              <p:cNvSpPr txBox="1">
                <a:spLocks noRot="1" noChangeAspect="1" noMove="1" noResize="1" noEditPoints="1" noAdjustHandles="1" noChangeArrowheads="1" noChangeShapeType="1" noTextEdit="1"/>
              </p:cNvSpPr>
              <p:nvPr/>
            </p:nvSpPr>
            <p:spPr>
              <a:xfrm>
                <a:off x="5020052" y="3277275"/>
                <a:ext cx="6802037" cy="830997"/>
              </a:xfrm>
              <a:prstGeom prst="rect">
                <a:avLst/>
              </a:prstGeom>
              <a:blipFill>
                <a:blip r:embed="rId3"/>
                <a:stretch>
                  <a:fillRect l="-448" t="-2206" b="-8824"/>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104E9A2-9E6C-57F0-F254-58BC9FE272D2}"/>
                  </a:ext>
                </a:extLst>
              </p:cNvPr>
              <p:cNvSpPr txBox="1"/>
              <p:nvPr/>
            </p:nvSpPr>
            <p:spPr>
              <a:xfrm>
                <a:off x="8661205" y="1285648"/>
                <a:ext cx="3160884" cy="1077218"/>
              </a:xfrm>
              <a:prstGeom prst="rect">
                <a:avLst/>
              </a:prstGeom>
              <a:noFill/>
            </p:spPr>
            <p:txBody>
              <a:bodyPr wrap="square">
                <a:spAutoFit/>
              </a:bodyPr>
              <a:lstStyle/>
              <a:p>
                <a14:m>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𝑘</m:t>
                        </m:r>
                      </m:e>
                      <m:sub>
                        <m:r>
                          <a:rPr lang="it-IT" sz="1600" b="0" i="1" smtClean="0">
                            <a:latin typeface="Cambria Math" panose="02040503050406030204" pitchFamily="18" charset="0"/>
                          </a:rPr>
                          <m:t>𝐼</m:t>
                        </m:r>
                        <m:r>
                          <a:rPr lang="it-IT" sz="1600" b="0" i="1" smtClean="0">
                            <a:latin typeface="Cambria Math" panose="02040503050406030204" pitchFamily="18" charset="0"/>
                          </a:rPr>
                          <m:t>→</m:t>
                        </m:r>
                        <m:r>
                          <a:rPr lang="it-IT" sz="1600" b="0" i="1" smtClean="0">
                            <a:latin typeface="Cambria Math" panose="02040503050406030204" pitchFamily="18" charset="0"/>
                          </a:rPr>
                          <m:t>𝑆</m:t>
                        </m:r>
                      </m:sub>
                    </m:sSub>
                    <m:r>
                      <a:rPr lang="it-IT" sz="1600" b="0" i="1" smtClean="0">
                        <a:latin typeface="Cambria Math" panose="02040503050406030204" pitchFamily="18" charset="0"/>
                      </a:rPr>
                      <m:t> </m:t>
                    </m:r>
                    <m:r>
                      <a:rPr lang="it-IT" sz="1600" b="0" i="1" smtClean="0">
                        <a:latin typeface="Cambria Math" panose="02040503050406030204" pitchFamily="18" charset="0"/>
                      </a:rPr>
                      <m:t>𝑎𝑛𝑑</m:t>
                    </m:r>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 </m:t>
                        </m:r>
                        <m:r>
                          <a:rPr lang="it-IT" sz="1600" b="0" i="1" smtClean="0">
                            <a:latin typeface="Cambria Math" panose="02040503050406030204" pitchFamily="18" charset="0"/>
                          </a:rPr>
                          <m:t>𝑘</m:t>
                        </m:r>
                      </m:e>
                      <m:sub>
                        <m:r>
                          <a:rPr lang="it-IT" sz="1600" b="0" i="1" smtClean="0">
                            <a:latin typeface="Cambria Math" panose="02040503050406030204" pitchFamily="18" charset="0"/>
                          </a:rPr>
                          <m:t>𝑅</m:t>
                        </m:r>
                        <m:r>
                          <a:rPr lang="it-IT" sz="1600" b="0" i="1" smtClean="0">
                            <a:latin typeface="Cambria Math" panose="02040503050406030204" pitchFamily="18" charset="0"/>
                          </a:rPr>
                          <m:t>→</m:t>
                        </m:r>
                        <m:r>
                          <a:rPr lang="it-IT" sz="1600" b="0" i="1" smtClean="0">
                            <a:latin typeface="Cambria Math" panose="02040503050406030204" pitchFamily="18" charset="0"/>
                          </a:rPr>
                          <m:t>𝑆</m:t>
                        </m:r>
                      </m:sub>
                    </m:sSub>
                  </m:oMath>
                </a14:m>
                <a:r>
                  <a:rPr lang="it-IT" sz="1600" dirty="0"/>
                  <a:t> </a:t>
                </a:r>
                <a:r>
                  <a:rPr lang="en-US" sz="1600" dirty="0"/>
                  <a:t>are parameters scaling the seizure-promoting contribution of Neuroinflammation and circuit remodeling.</a:t>
                </a:r>
                <a:endParaRPr lang="it-IT" dirty="0"/>
              </a:p>
            </p:txBody>
          </p:sp>
        </mc:Choice>
        <mc:Fallback>
          <p:sp>
            <p:nvSpPr>
              <p:cNvPr id="22" name="TextBox 21">
                <a:extLst>
                  <a:ext uri="{FF2B5EF4-FFF2-40B4-BE49-F238E27FC236}">
                    <a16:creationId xmlns:a16="http://schemas.microsoft.com/office/drawing/2014/main" id="{B104E9A2-9E6C-57F0-F254-58BC9FE272D2}"/>
                  </a:ext>
                </a:extLst>
              </p:cNvPr>
              <p:cNvSpPr txBox="1">
                <a:spLocks noRot="1" noChangeAspect="1" noMove="1" noResize="1" noEditPoints="1" noAdjustHandles="1" noChangeArrowheads="1" noChangeShapeType="1" noTextEdit="1"/>
              </p:cNvSpPr>
              <p:nvPr/>
            </p:nvSpPr>
            <p:spPr>
              <a:xfrm>
                <a:off x="8661205" y="1285648"/>
                <a:ext cx="3160884" cy="1077218"/>
              </a:xfrm>
              <a:prstGeom prst="rect">
                <a:avLst/>
              </a:prstGeom>
              <a:blipFill>
                <a:blip r:embed="rId4"/>
                <a:stretch>
                  <a:fillRect l="-1158" t="-1695" b="-6215"/>
                </a:stretch>
              </a:blipFill>
            </p:spPr>
            <p:txBody>
              <a:bodyPr/>
              <a:lstStyle/>
              <a:p>
                <a:r>
                  <a:rPr lang="it-IT">
                    <a:noFill/>
                  </a:rPr>
                  <a:t> </a:t>
                </a:r>
              </a:p>
            </p:txBody>
          </p:sp>
        </mc:Fallback>
      </mc:AlternateContent>
      <p:sp>
        <p:nvSpPr>
          <p:cNvPr id="24" name="TextBox 23">
            <a:extLst>
              <a:ext uri="{FF2B5EF4-FFF2-40B4-BE49-F238E27FC236}">
                <a16:creationId xmlns:a16="http://schemas.microsoft.com/office/drawing/2014/main" id="{63C0645B-7E35-5E41-3FC6-995FEFF1D9AB}"/>
              </a:ext>
            </a:extLst>
          </p:cNvPr>
          <p:cNvSpPr txBox="1"/>
          <p:nvPr/>
        </p:nvSpPr>
        <p:spPr>
          <a:xfrm>
            <a:off x="378612" y="5110383"/>
            <a:ext cx="5541657" cy="738664"/>
          </a:xfrm>
          <a:prstGeom prst="rect">
            <a:avLst/>
          </a:prstGeom>
          <a:noFill/>
        </p:spPr>
        <p:txBody>
          <a:bodyPr wrap="square">
            <a:spAutoFit/>
          </a:bodyPr>
          <a:lstStyle/>
          <a:p>
            <a:r>
              <a:rPr lang="en-US" sz="1400" dirty="0"/>
              <a:t>Fig. 4 The sigmoid shape reflects the saturation effect of maximum possible seizure burden that nervous system may be exposed to within a finite time interval. </a:t>
            </a:r>
          </a:p>
        </p:txBody>
      </p:sp>
      <p:pic>
        <p:nvPicPr>
          <p:cNvPr id="2" name="Immagine 1">
            <a:extLst>
              <a:ext uri="{FF2B5EF4-FFF2-40B4-BE49-F238E27FC236}">
                <a16:creationId xmlns:a16="http://schemas.microsoft.com/office/drawing/2014/main" id="{792C9B1A-FEA9-09E4-CF46-DBA9F39A0A26}"/>
              </a:ext>
            </a:extLst>
          </p:cNvPr>
          <p:cNvPicPr>
            <a:picLocks noChangeAspect="1"/>
          </p:cNvPicPr>
          <p:nvPr/>
        </p:nvPicPr>
        <p:blipFill>
          <a:blip r:embed="rId5"/>
          <a:stretch>
            <a:fillRect/>
          </a:stretch>
        </p:blipFill>
        <p:spPr>
          <a:xfrm>
            <a:off x="579799" y="1201035"/>
            <a:ext cx="7114649" cy="743776"/>
          </a:xfrm>
          <a:prstGeom prst="rect">
            <a:avLst/>
          </a:prstGeom>
        </p:spPr>
      </p:pic>
      <p:pic>
        <p:nvPicPr>
          <p:cNvPr id="3" name="Immagine 2">
            <a:extLst>
              <a:ext uri="{FF2B5EF4-FFF2-40B4-BE49-F238E27FC236}">
                <a16:creationId xmlns:a16="http://schemas.microsoft.com/office/drawing/2014/main" id="{9F1D7131-0B0A-8EAF-D9DE-46ADCC95FF14}"/>
              </a:ext>
            </a:extLst>
          </p:cNvPr>
          <p:cNvPicPr>
            <a:picLocks noChangeAspect="1"/>
          </p:cNvPicPr>
          <p:nvPr/>
        </p:nvPicPr>
        <p:blipFill>
          <a:blip r:embed="rId6"/>
          <a:stretch>
            <a:fillRect/>
          </a:stretch>
        </p:blipFill>
        <p:spPr>
          <a:xfrm>
            <a:off x="680130" y="2608876"/>
            <a:ext cx="3734657" cy="2325971"/>
          </a:xfrm>
          <a:prstGeom prst="rect">
            <a:avLst/>
          </a:prstGeom>
        </p:spPr>
      </p:pic>
    </p:spTree>
    <p:extLst>
      <p:ext uri="{BB962C8B-B14F-4D97-AF65-F5344CB8AC3E}">
        <p14:creationId xmlns:p14="http://schemas.microsoft.com/office/powerpoint/2010/main" val="255973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991356-EC11-F1D1-519F-92878F5A20E3}"/>
              </a:ext>
            </a:extLst>
          </p:cNvPr>
          <p:cNvSpPr txBox="1"/>
          <p:nvPr/>
        </p:nvSpPr>
        <p:spPr>
          <a:xfrm>
            <a:off x="136749" y="251416"/>
            <a:ext cx="6097554" cy="400110"/>
          </a:xfrm>
          <a:prstGeom prst="rect">
            <a:avLst/>
          </a:prstGeom>
          <a:noFill/>
        </p:spPr>
        <p:txBody>
          <a:bodyPr wrap="square">
            <a:spAutoFit/>
          </a:bodyPr>
          <a:lstStyle/>
          <a:p>
            <a:r>
              <a:rPr lang="en-US" sz="2000" b="1" dirty="0">
                <a:solidFill>
                  <a:schemeClr val="accent1"/>
                </a:solidFill>
                <a:effectLst>
                  <a:outerShdw blurRad="38100" dist="38100" dir="2700000" algn="tl">
                    <a:srgbClr val="000000">
                      <a:alpha val="43137"/>
                    </a:srgbClr>
                  </a:outerShdw>
                </a:effectLst>
              </a:rPr>
              <a:t>Time scale separation and rate model --- SIMULATED ONE.</a:t>
            </a:r>
            <a:endParaRPr lang="it-IT" sz="2000" b="1" dirty="0">
              <a:solidFill>
                <a:schemeClr val="accent1"/>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B93AD4A6-7026-8D37-6532-5F315F6BB5D1}"/>
              </a:ext>
            </a:extLst>
          </p:cNvPr>
          <p:cNvSpPr txBox="1"/>
          <p:nvPr/>
        </p:nvSpPr>
        <p:spPr>
          <a:xfrm>
            <a:off x="279917" y="686215"/>
            <a:ext cx="11945516" cy="923330"/>
          </a:xfrm>
          <a:prstGeom prst="rect">
            <a:avLst/>
          </a:prstGeom>
          <a:noFill/>
        </p:spPr>
        <p:txBody>
          <a:bodyPr wrap="square">
            <a:spAutoFit/>
          </a:bodyPr>
          <a:lstStyle/>
          <a:p>
            <a:pPr marL="285750" indent="-285750">
              <a:buFont typeface="Arial" panose="020B0604020202020204" pitchFamily="34" charset="0"/>
              <a:buChar char="•"/>
            </a:pPr>
            <a:r>
              <a:rPr lang="en-US" dirty="0"/>
              <a:t>Poisson process is approximated with a seizure burden function that </a:t>
            </a:r>
            <a:r>
              <a:rPr lang="it-IT" dirty="0" err="1"/>
              <a:t>does</a:t>
            </a:r>
            <a:r>
              <a:rPr lang="it-IT" dirty="0"/>
              <a:t> </a:t>
            </a:r>
            <a:r>
              <a:rPr lang="it-IT" dirty="0" err="1"/>
              <a:t>not</a:t>
            </a:r>
            <a:r>
              <a:rPr lang="it-IT" dirty="0"/>
              <a:t> </a:t>
            </a:r>
            <a:r>
              <a:rPr lang="it-IT" dirty="0" err="1"/>
              <a:t>allow</a:t>
            </a:r>
            <a:r>
              <a:rPr lang="it-IT" dirty="0"/>
              <a:t> for tracking the </a:t>
            </a:r>
            <a:r>
              <a:rPr lang="it-IT" dirty="0" err="1"/>
              <a:t>occurrence</a:t>
            </a:r>
            <a:r>
              <a:rPr lang="it-IT" dirty="0"/>
              <a:t> of </a:t>
            </a:r>
            <a:r>
              <a:rPr lang="it-IT" dirty="0" err="1"/>
              <a:t>individual</a:t>
            </a:r>
            <a:r>
              <a:rPr lang="it-IT" dirty="0"/>
              <a:t> </a:t>
            </a:r>
            <a:r>
              <a:rPr lang="it-IT" dirty="0" err="1"/>
              <a:t>seizures</a:t>
            </a:r>
            <a:endParaRPr lang="it-IT" dirty="0"/>
          </a:p>
          <a:p>
            <a:r>
              <a:rPr lang="en-US" dirty="0"/>
              <a:t> </a:t>
            </a:r>
            <a:endParaRPr lang="it-IT"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B9AE6BA-4E16-9F54-990B-461B0CA61834}"/>
                  </a:ext>
                </a:extLst>
              </p:cNvPr>
              <p:cNvSpPr txBox="1"/>
              <p:nvPr/>
            </p:nvSpPr>
            <p:spPr>
              <a:xfrm>
                <a:off x="279917" y="2121551"/>
                <a:ext cx="10767527" cy="1477328"/>
              </a:xfrm>
              <a:prstGeom prst="rect">
                <a:avLst/>
              </a:prstGeom>
              <a:noFill/>
            </p:spPr>
            <p:txBody>
              <a:bodyPr wrap="square">
                <a:spAutoFit/>
              </a:bodyPr>
              <a:lstStyle/>
              <a:p>
                <a:pPr marL="285750" indent="-285750">
                  <a:buFont typeface="Arial" panose="020B0604020202020204" pitchFamily="34" charset="0"/>
                  <a:buChar char="•"/>
                </a:pPr>
                <a:r>
                  <a:rPr lang="it-IT" dirty="0"/>
                  <a:t>Since </a:t>
                </a:r>
                <a14:m>
                  <m:oMath xmlns:m="http://schemas.openxmlformats.org/officeDocument/2006/math">
                    <m:sSub>
                      <m:sSubPr>
                        <m:ctrlPr>
                          <a:rPr lang="el-GR" i="1" dirty="0" smtClean="0">
                            <a:latin typeface="Cambria Math" panose="02040503050406030204" pitchFamily="18" charset="0"/>
                          </a:rPr>
                        </m:ctrlPr>
                      </m:sSubPr>
                      <m:e>
                        <m:r>
                          <a:rPr lang="el-GR" i="1" dirty="0" smtClean="0">
                            <a:latin typeface="Cambria Math" panose="02040503050406030204" pitchFamily="18" charset="0"/>
                          </a:rPr>
                          <m:t>𝜋</m:t>
                        </m:r>
                      </m:e>
                      <m:sub>
                        <m:r>
                          <a:rPr lang="it-IT" b="0" i="1" dirty="0" smtClean="0">
                            <a:latin typeface="Cambria Math" panose="02040503050406030204" pitchFamily="18" charset="0"/>
                          </a:rPr>
                          <m:t>𝐼</m:t>
                        </m:r>
                      </m:sub>
                    </m:sSub>
                    <m:r>
                      <a:rPr lang="it-IT" b="0" i="1" dirty="0" smtClean="0">
                        <a:latin typeface="Cambria Math" panose="02040503050406030204" pitchFamily="18" charset="0"/>
                      </a:rPr>
                      <m:t>&lt;</m:t>
                    </m:r>
                    <m:d>
                      <m:dPr>
                        <m:ctrlPr>
                          <a:rPr lang="it-IT" b="0" i="1" dirty="0" smtClean="0">
                            <a:latin typeface="Cambria Math" panose="02040503050406030204" pitchFamily="18" charset="0"/>
                          </a:rPr>
                        </m:ctrlPr>
                      </m:dPr>
                      <m:e>
                        <m:sSub>
                          <m:sSubPr>
                            <m:ctrlPr>
                              <a:rPr lang="el-GR" i="1" dirty="0" smtClean="0">
                                <a:latin typeface="Cambria Math" panose="02040503050406030204" pitchFamily="18" charset="0"/>
                              </a:rPr>
                            </m:ctrlPr>
                          </m:sSubPr>
                          <m:e>
                            <m:r>
                              <a:rPr lang="el-GR" i="1" dirty="0" smtClean="0">
                                <a:latin typeface="Cambria Math" panose="02040503050406030204" pitchFamily="18" charset="0"/>
                              </a:rPr>
                              <m:t>𝜋</m:t>
                            </m:r>
                          </m:e>
                          <m:sub>
                            <m:r>
                              <a:rPr lang="it-IT" b="0" i="1" dirty="0" smtClean="0">
                                <a:latin typeface="Cambria Math" panose="02040503050406030204" pitchFamily="18" charset="0"/>
                              </a:rPr>
                              <m:t>𝐵</m:t>
                            </m:r>
                          </m:sub>
                        </m:sSub>
                        <m:r>
                          <a:rPr lang="it-IT" b="0" i="1" dirty="0" smtClean="0">
                            <a:latin typeface="Cambria Math" panose="02040503050406030204" pitchFamily="18" charset="0"/>
                          </a:rPr>
                          <m:t>,</m:t>
                        </m:r>
                        <m:sSub>
                          <m:sSubPr>
                            <m:ctrlPr>
                              <a:rPr lang="el-GR" i="1" dirty="0" smtClean="0">
                                <a:latin typeface="Cambria Math" panose="02040503050406030204" pitchFamily="18" charset="0"/>
                              </a:rPr>
                            </m:ctrlPr>
                          </m:sSubPr>
                          <m:e>
                            <m:r>
                              <a:rPr lang="el-GR" i="1" dirty="0" smtClean="0">
                                <a:latin typeface="Cambria Math" panose="02040503050406030204" pitchFamily="18" charset="0"/>
                              </a:rPr>
                              <m:t>𝜋</m:t>
                            </m:r>
                          </m:e>
                          <m:sub>
                            <m:r>
                              <a:rPr lang="it-IT" b="0" i="1" dirty="0" smtClean="0">
                                <a:latin typeface="Cambria Math" panose="02040503050406030204" pitchFamily="18" charset="0"/>
                              </a:rPr>
                              <m:t>𝐷</m:t>
                            </m:r>
                          </m:sub>
                        </m:sSub>
                        <m:r>
                          <a:rPr lang="it-IT" b="0" i="1" dirty="0" smtClean="0">
                            <a:latin typeface="Cambria Math" panose="02040503050406030204" pitchFamily="18" charset="0"/>
                          </a:rPr>
                          <m:t>,</m:t>
                        </m:r>
                        <m:sSub>
                          <m:sSubPr>
                            <m:ctrlPr>
                              <a:rPr lang="el-GR" i="1" dirty="0" smtClean="0">
                                <a:latin typeface="Cambria Math" panose="02040503050406030204" pitchFamily="18" charset="0"/>
                              </a:rPr>
                            </m:ctrlPr>
                          </m:sSubPr>
                          <m:e>
                            <m:r>
                              <a:rPr lang="el-GR" i="1" dirty="0" smtClean="0">
                                <a:latin typeface="Cambria Math" panose="02040503050406030204" pitchFamily="18" charset="0"/>
                              </a:rPr>
                              <m:t>𝜋</m:t>
                            </m:r>
                          </m:e>
                          <m:sub>
                            <m:r>
                              <a:rPr lang="it-IT" b="0" i="1" dirty="0" smtClean="0">
                                <a:latin typeface="Cambria Math" panose="02040503050406030204" pitchFamily="18" charset="0"/>
                              </a:rPr>
                              <m:t>𝑅</m:t>
                            </m:r>
                          </m:sub>
                        </m:sSub>
                      </m:e>
                    </m:d>
                  </m:oMath>
                </a14:m>
                <a:r>
                  <a:rPr lang="it-IT" dirty="0"/>
                  <a:t>  </a:t>
                </a:r>
                <a:r>
                  <a:rPr lang="it-IT" dirty="0">
                    <a:sym typeface="Wingdings" panose="05000000000000000000" pitchFamily="2" charset="2"/>
                  </a:rPr>
                  <a:t> the </a:t>
                </a:r>
                <a:r>
                  <a:rPr lang="it-IT" dirty="0" err="1">
                    <a:sym typeface="Wingdings" panose="05000000000000000000" pitchFamily="2" charset="2"/>
                  </a:rPr>
                  <a:t>process</a:t>
                </a:r>
                <a:r>
                  <a:rPr lang="it-IT" dirty="0">
                    <a:sym typeface="Wingdings" panose="05000000000000000000" pitchFamily="2" charset="2"/>
                  </a:rPr>
                  <a:t> of </a:t>
                </a:r>
                <a:r>
                  <a:rPr lang="it-IT" dirty="0" err="1">
                    <a:sym typeface="Wingdings" panose="05000000000000000000" pitchFamily="2" charset="2"/>
                  </a:rPr>
                  <a:t>neuroinflammatory</a:t>
                </a:r>
                <a:r>
                  <a:rPr lang="it-IT" dirty="0">
                    <a:sym typeface="Wingdings" panose="05000000000000000000" pitchFamily="2" charset="2"/>
                  </a:rPr>
                  <a:t> reaction evolve </a:t>
                </a:r>
                <a:r>
                  <a:rPr lang="it-IT" dirty="0" err="1">
                    <a:sym typeface="Wingdings" panose="05000000000000000000" pitchFamily="2" charset="2"/>
                  </a:rPr>
                  <a:t>faster</a:t>
                </a:r>
                <a:r>
                  <a:rPr lang="it-IT" dirty="0">
                    <a:sym typeface="Wingdings" panose="05000000000000000000" pitchFamily="2" charset="2"/>
                  </a:rPr>
                  <a:t> </a:t>
                </a:r>
                <a:r>
                  <a:rPr lang="it-IT" dirty="0" err="1">
                    <a:sym typeface="Wingdings" panose="05000000000000000000" pitchFamily="2" charset="2"/>
                  </a:rPr>
                  <a:t>than</a:t>
                </a:r>
                <a:r>
                  <a:rPr lang="it-IT" dirty="0">
                    <a:sym typeface="Wingdings" panose="05000000000000000000" pitchFamily="2" charset="2"/>
                  </a:rPr>
                  <a:t> BBB disruption</a:t>
                </a:r>
              </a:p>
              <a:p>
                <a:pPr marL="285750" indent="-285750">
                  <a:buFont typeface="Arial" panose="020B0604020202020204" pitchFamily="34" charset="0"/>
                  <a:buChar char="•"/>
                </a:pPr>
                <a:r>
                  <a:rPr lang="it-IT" dirty="0" err="1"/>
                  <a:t>Absence</a:t>
                </a:r>
                <a:r>
                  <a:rPr lang="it-IT" dirty="0"/>
                  <a:t> of </a:t>
                </a:r>
                <a:r>
                  <a:rPr lang="it-IT" dirty="0" err="1"/>
                  <a:t>neuroinflammatory</a:t>
                </a:r>
                <a:r>
                  <a:rPr lang="it-IT" dirty="0"/>
                  <a:t> </a:t>
                </a:r>
                <a:r>
                  <a:rPr lang="it-IT" dirty="0" err="1"/>
                  <a:t>external</a:t>
                </a:r>
                <a:r>
                  <a:rPr lang="it-IT" dirty="0"/>
                  <a:t> input IE</a:t>
                </a:r>
              </a:p>
              <a:p>
                <a:pPr marL="285750" indent="-285750">
                  <a:buFont typeface="Arial" panose="020B0604020202020204" pitchFamily="34" charset="0"/>
                  <a:buChar char="•"/>
                </a:pPr>
                <a:r>
                  <a:rPr lang="it-IT" dirty="0"/>
                  <a:t>For </a:t>
                </a:r>
                <a:r>
                  <a:rPr lang="it-IT" dirty="0" err="1"/>
                  <a:t>fixed</a:t>
                </a:r>
                <a:r>
                  <a:rPr lang="it-IT" dirty="0"/>
                  <a:t> </a:t>
                </a:r>
                <a:r>
                  <a:rPr lang="it-IT" dirty="0" err="1"/>
                  <a:t>values</a:t>
                </a:r>
                <a:r>
                  <a:rPr lang="it-IT" dirty="0"/>
                  <a:t> of </a:t>
                </a:r>
                <a:r>
                  <a:rPr lang="it-IT" dirty="0" err="1"/>
                  <a:t>neuronal</a:t>
                </a:r>
                <a:r>
                  <a:rPr lang="it-IT" dirty="0"/>
                  <a:t> </a:t>
                </a:r>
                <a:r>
                  <a:rPr lang="it-IT" dirty="0" err="1"/>
                  <a:t>loss</a:t>
                </a:r>
                <a:r>
                  <a:rPr lang="it-IT" dirty="0"/>
                  <a:t> </a:t>
                </a:r>
                <a14:m>
                  <m:oMath xmlns:m="http://schemas.openxmlformats.org/officeDocument/2006/math">
                    <m:r>
                      <a:rPr lang="it-IT" i="1" dirty="0" smtClean="0">
                        <a:latin typeface="Cambria Math" panose="02040503050406030204" pitchFamily="18" charset="0"/>
                      </a:rPr>
                      <m:t>𝐷</m:t>
                    </m:r>
                    <m:r>
                      <a:rPr lang="it-IT" i="1" dirty="0" smtClean="0">
                        <a:latin typeface="Cambria Math" panose="02040503050406030204" pitchFamily="18" charset="0"/>
                      </a:rPr>
                      <m:t>=</m:t>
                    </m:r>
                    <m:sSub>
                      <m:sSubPr>
                        <m:ctrlPr>
                          <a:rPr lang="it-IT" i="1" dirty="0" smtClean="0">
                            <a:latin typeface="Cambria Math" panose="02040503050406030204" pitchFamily="18" charset="0"/>
                          </a:rPr>
                        </m:ctrlPr>
                      </m:sSubPr>
                      <m:e>
                        <m:r>
                          <a:rPr lang="it-IT" b="0" i="1" dirty="0" smtClean="0">
                            <a:latin typeface="Cambria Math" panose="02040503050406030204" pitchFamily="18" charset="0"/>
                          </a:rPr>
                          <m:t>𝐷</m:t>
                        </m:r>
                      </m:e>
                      <m:sub>
                        <m:r>
                          <a:rPr lang="it-IT" b="0" i="1" dirty="0" smtClean="0">
                            <a:latin typeface="Cambria Math" panose="02040503050406030204" pitchFamily="18" charset="0"/>
                          </a:rPr>
                          <m:t>𝑐𝑜𝑠𝑡</m:t>
                        </m:r>
                      </m:sub>
                    </m:sSub>
                  </m:oMath>
                </a14:m>
                <a:r>
                  <a:rPr lang="it-IT" dirty="0"/>
                  <a:t>, </a:t>
                </a:r>
                <a:r>
                  <a:rPr lang="it-IT" dirty="0" err="1"/>
                  <a:t>where</a:t>
                </a:r>
                <a:r>
                  <a:rPr lang="it-IT" dirty="0"/>
                  <a:t>  </a:t>
                </a:r>
                <a:r>
                  <a:rPr lang="it-IT" i="1" dirty="0">
                    <a:latin typeface="Cambria Math" panose="02040503050406030204" pitchFamily="18" charset="0"/>
                  </a:rPr>
                  <a:t>0 &lt; </a:t>
                </a:r>
                <a:r>
                  <a:rPr lang="it-IT" i="1" dirty="0" err="1">
                    <a:latin typeface="Cambria Math" panose="02040503050406030204" pitchFamily="18" charset="0"/>
                  </a:rPr>
                  <a:t>Dconst</a:t>
                </a:r>
                <a:r>
                  <a:rPr lang="it-IT" i="1" dirty="0">
                    <a:latin typeface="Cambria Math" panose="02040503050406030204" pitchFamily="18" charset="0"/>
                  </a:rPr>
                  <a:t> &lt; </a:t>
                </a:r>
                <a:r>
                  <a:rPr lang="it-IT" i="1" dirty="0" err="1">
                    <a:latin typeface="Cambria Math" panose="02040503050406030204" pitchFamily="18" charset="0"/>
                  </a:rPr>
                  <a:t>Dmax</a:t>
                </a:r>
                <a:endParaRPr lang="it-IT" i="1"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m:rPr>
                        <m:nor/>
                      </m:rPr>
                      <a:rPr lang="it-IT" dirty="0"/>
                      <m:t>In</m:t>
                    </m:r>
                    <m:r>
                      <m:rPr>
                        <m:nor/>
                      </m:rPr>
                      <a:rPr lang="it-IT" dirty="0"/>
                      <m:t> </m:t>
                    </m:r>
                    <m:r>
                      <m:rPr>
                        <m:nor/>
                      </m:rPr>
                      <a:rPr lang="it-IT" dirty="0"/>
                      <m:t>absence</m:t>
                    </m:r>
                    <m:r>
                      <m:rPr>
                        <m:nor/>
                      </m:rPr>
                      <a:rPr lang="it-IT" dirty="0"/>
                      <m:t> </m:t>
                    </m:r>
                    <m:r>
                      <m:rPr>
                        <m:nor/>
                      </m:rPr>
                      <a:rPr lang="it-IT" dirty="0"/>
                      <m:t>of</m:t>
                    </m:r>
                    <m:r>
                      <m:rPr>
                        <m:nor/>
                      </m:rPr>
                      <a:rPr lang="it-IT" dirty="0"/>
                      <m:t> </m:t>
                    </m:r>
                    <m:r>
                      <m:rPr>
                        <m:nor/>
                      </m:rPr>
                      <a:rPr lang="it-IT" dirty="0"/>
                      <m:t>neurotoxicity</m:t>
                    </m:r>
                    <m:r>
                      <m:rPr>
                        <m:nor/>
                      </m:rPr>
                      <a:rPr lang="it-IT" b="0" i="0" dirty="0" smtClean="0"/>
                      <m:t> </m:t>
                    </m:r>
                    <m:r>
                      <a:rPr lang="it-IT" b="0" i="1" smtClean="0">
                        <a:latin typeface="Cambria Math" panose="02040503050406030204" pitchFamily="18" charset="0"/>
                      </a:rPr>
                      <m:t>𝐼</m:t>
                    </m:r>
                    <m:r>
                      <a:rPr lang="it-IT" b="0" i="1" smtClean="0">
                        <a:latin typeface="Cambria Math" panose="02040503050406030204" pitchFamily="18" charset="0"/>
                        <a:ea typeface="Cambria Math" panose="02040503050406030204" pitchFamily="18" charset="0"/>
                      </a:rPr>
                      <m:t>≈</m:t>
                    </m:r>
                    <m:sSub>
                      <m:sSubPr>
                        <m:ctrlPr>
                          <a:rPr lang="it-IT"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𝐵</m:t>
                        </m:r>
                        <m:r>
                          <a:rPr lang="it-IT" b="0" i="1" smtClean="0">
                            <a:latin typeface="Cambria Math" panose="02040503050406030204" pitchFamily="18" charset="0"/>
                          </a:rPr>
                          <m:t>→</m:t>
                        </m:r>
                        <m:r>
                          <a:rPr lang="it-IT" b="0" i="1" smtClean="0">
                            <a:latin typeface="Cambria Math" panose="02040503050406030204" pitchFamily="18" charset="0"/>
                          </a:rPr>
                          <m:t>𝐼</m:t>
                        </m:r>
                      </m:sub>
                    </m:sSub>
                    <m:r>
                      <a:rPr lang="it-IT" b="0" i="1" smtClean="0">
                        <a:latin typeface="Cambria Math" panose="02040503050406030204" pitchFamily="18" charset="0"/>
                        <a:ea typeface="Cambria Math" panose="02040503050406030204" pitchFamily="18" charset="0"/>
                      </a:rPr>
                      <m:t>𝐵</m:t>
                    </m:r>
                    <m:r>
                      <a:rPr lang="it-IT" b="0" i="1" smtClean="0">
                        <a:latin typeface="Cambria Math" panose="02040503050406030204" pitchFamily="18" charset="0"/>
                        <a:ea typeface="Cambria Math" panose="02040503050406030204" pitchFamily="18" charset="0"/>
                      </a:rPr>
                      <m:t>&lt;</m:t>
                    </m:r>
                    <m:r>
                      <m:rPr>
                        <m:nor/>
                      </m:rPr>
                      <a:rPr lang="en-US" dirty="0" smtClean="0"/>
                      <m:t>ʘ</m:t>
                    </m:r>
                  </m:oMath>
                </a14:m>
                <a:r>
                  <a:rPr lang="it-IT" dirty="0"/>
                  <a:t> ,  the system </a:t>
                </a:r>
                <a:r>
                  <a:rPr lang="it-IT" dirty="0" err="1"/>
                  <a:t>described</a:t>
                </a:r>
                <a:r>
                  <a:rPr lang="it-IT" dirty="0"/>
                  <a:t> in Eq1 </a:t>
                </a:r>
                <a:r>
                  <a:rPr lang="it-IT" dirty="0" err="1"/>
                  <a:t>becomes</a:t>
                </a:r>
                <a:r>
                  <a:rPr lang="it-IT" dirty="0"/>
                  <a:t>:</a:t>
                </a:r>
              </a:p>
              <a:p>
                <a:pPr marL="285750" indent="-285750">
                  <a:buFont typeface="Arial" panose="020B0604020202020204" pitchFamily="34" charset="0"/>
                  <a:buChar char="•"/>
                </a:pPr>
                <a:endParaRPr lang="it-IT" dirty="0"/>
              </a:p>
            </p:txBody>
          </p:sp>
        </mc:Choice>
        <mc:Fallback xmlns="">
          <p:sp>
            <p:nvSpPr>
              <p:cNvPr id="11" name="TextBox 10">
                <a:extLst>
                  <a:ext uri="{FF2B5EF4-FFF2-40B4-BE49-F238E27FC236}">
                    <a16:creationId xmlns:a16="http://schemas.microsoft.com/office/drawing/2014/main" id="{EB9AE6BA-4E16-9F54-990B-461B0CA61834}"/>
                  </a:ext>
                </a:extLst>
              </p:cNvPr>
              <p:cNvSpPr txBox="1">
                <a:spLocks noRot="1" noChangeAspect="1" noMove="1" noResize="1" noEditPoints="1" noAdjustHandles="1" noChangeArrowheads="1" noChangeShapeType="1" noTextEdit="1"/>
              </p:cNvSpPr>
              <p:nvPr/>
            </p:nvSpPr>
            <p:spPr>
              <a:xfrm>
                <a:off x="279917" y="2121551"/>
                <a:ext cx="10767527" cy="1477328"/>
              </a:xfrm>
              <a:prstGeom prst="rect">
                <a:avLst/>
              </a:prstGeom>
              <a:blipFill>
                <a:blip r:embed="rId3"/>
                <a:stretch>
                  <a:fillRect l="-396" t="-247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8F9EA56-01BD-09E0-22B4-D15BDBADDFD8}"/>
                  </a:ext>
                </a:extLst>
              </p:cNvPr>
              <p:cNvSpPr txBox="1"/>
              <p:nvPr/>
            </p:nvSpPr>
            <p:spPr>
              <a:xfrm>
                <a:off x="253480" y="4940157"/>
                <a:ext cx="11938520" cy="369332"/>
              </a:xfrm>
              <a:prstGeom prst="rect">
                <a:avLst/>
              </a:prstGeom>
              <a:noFill/>
            </p:spPr>
            <p:txBody>
              <a:bodyPr wrap="square">
                <a:spAutoFit/>
              </a:bodyPr>
              <a:lstStyle/>
              <a:p>
                <a:pPr marL="285750" indent="-285750">
                  <a:buFont typeface="Arial" panose="020B0604020202020204" pitchFamily="34" charset="0"/>
                  <a:buChar char="•"/>
                </a:pPr>
                <a:r>
                  <a:rPr lang="en-US" dirty="0"/>
                  <a:t>The fast evolution of </a:t>
                </a:r>
                <a14:m>
                  <m:oMath xmlns:m="http://schemas.openxmlformats.org/officeDocument/2006/math">
                    <m:r>
                      <a:rPr lang="it-IT" b="0" i="1" smtClean="0">
                        <a:latin typeface="Cambria Math" panose="02040503050406030204" pitchFamily="18" charset="0"/>
                      </a:rPr>
                      <m:t>𝐼</m:t>
                    </m:r>
                  </m:oMath>
                </a14:m>
                <a:r>
                  <a:rPr lang="en-US" dirty="0"/>
                  <a:t>  can be approximated by the dynamics:  </a:t>
                </a:r>
                <a14:m>
                  <m:oMath xmlns:m="http://schemas.openxmlformats.org/officeDocument/2006/math">
                    <m:r>
                      <a:rPr lang="it-IT" b="0" i="1" smtClean="0">
                        <a:latin typeface="Cambria Math" panose="02040503050406030204" pitchFamily="18" charset="0"/>
                      </a:rPr>
                      <m:t>𝐼</m:t>
                    </m:r>
                    <m:r>
                      <a:rPr lang="it-IT" b="0" i="1" smtClean="0">
                        <a:latin typeface="Cambria Math" panose="02040503050406030204" pitchFamily="18" charset="0"/>
                        <a:ea typeface="Cambria Math" panose="02040503050406030204" pitchFamily="18" charset="0"/>
                      </a:rPr>
                      <m:t>≈</m:t>
                    </m:r>
                    <m:sSub>
                      <m:sSubPr>
                        <m:ctrlPr>
                          <a:rPr lang="it-IT"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𝐵</m:t>
                        </m:r>
                        <m:r>
                          <a:rPr lang="it-IT" b="0" i="1" smtClean="0">
                            <a:latin typeface="Cambria Math" panose="02040503050406030204" pitchFamily="18" charset="0"/>
                          </a:rPr>
                          <m:t>→</m:t>
                        </m:r>
                        <m:r>
                          <a:rPr lang="it-IT" b="0" i="1" smtClean="0">
                            <a:latin typeface="Cambria Math" panose="02040503050406030204" pitchFamily="18" charset="0"/>
                          </a:rPr>
                          <m:t>𝐼</m:t>
                        </m:r>
                      </m:sub>
                    </m:sSub>
                    <m:r>
                      <a:rPr lang="it-IT" b="0" i="1" smtClean="0">
                        <a:latin typeface="Cambria Math" panose="02040503050406030204" pitchFamily="18" charset="0"/>
                        <a:ea typeface="Cambria Math" panose="02040503050406030204" pitchFamily="18" charset="0"/>
                      </a:rPr>
                      <m:t>𝐵</m:t>
                    </m:r>
                    <m:r>
                      <a:rPr lang="it-IT" b="0" i="1" smtClean="0">
                        <a:latin typeface="Cambria Math" panose="02040503050406030204" pitchFamily="18" charset="0"/>
                        <a:ea typeface="Cambria Math" panose="02040503050406030204" pitchFamily="18" charset="0"/>
                      </a:rPr>
                      <m:t>, </m:t>
                    </m:r>
                  </m:oMath>
                </a14:m>
                <a:r>
                  <a:rPr lang="it-IT" dirty="0" err="1"/>
                  <a:t>obtaining</a:t>
                </a:r>
                <a:r>
                  <a:rPr lang="it-IT" dirty="0"/>
                  <a:t> a system </a:t>
                </a:r>
                <a:r>
                  <a:rPr lang="it-IT" dirty="0" err="1"/>
                  <a:t>described</a:t>
                </a:r>
                <a:r>
                  <a:rPr lang="it-IT" dirty="0"/>
                  <a:t> in </a:t>
                </a:r>
                <a14:m>
                  <m:oMath xmlns:m="http://schemas.openxmlformats.org/officeDocument/2006/math">
                    <m:r>
                      <a:rPr lang="it-IT" i="1" dirty="0" smtClean="0">
                        <a:latin typeface="Cambria Math" panose="02040503050406030204" pitchFamily="18" charset="0"/>
                      </a:rPr>
                      <m:t>𝐵</m:t>
                    </m:r>
                    <m:r>
                      <a:rPr lang="it-IT" b="0" i="1" dirty="0" smtClean="0">
                        <a:latin typeface="Cambria Math" panose="02040503050406030204" pitchFamily="18" charset="0"/>
                      </a:rPr>
                      <m:t>,</m:t>
                    </m:r>
                    <m:r>
                      <a:rPr lang="it-IT" i="1" dirty="0" smtClean="0">
                        <a:latin typeface="Cambria Math" panose="02040503050406030204" pitchFamily="18" charset="0"/>
                      </a:rPr>
                      <m:t>𝑅</m:t>
                    </m:r>
                    <m:r>
                      <a:rPr lang="it-IT" i="1" dirty="0" smtClean="0">
                        <a:latin typeface="Cambria Math" panose="02040503050406030204" pitchFamily="18" charset="0"/>
                      </a:rPr>
                      <m:t> </m:t>
                    </m:r>
                  </m:oMath>
                </a14:m>
                <a:r>
                  <a:rPr lang="it-IT" dirty="0" err="1"/>
                  <a:t>dimensions</a:t>
                </a:r>
                <a:endParaRPr lang="it-IT" dirty="0"/>
              </a:p>
            </p:txBody>
          </p:sp>
        </mc:Choice>
        <mc:Fallback xmlns="">
          <p:sp>
            <p:nvSpPr>
              <p:cNvPr id="19" name="TextBox 18">
                <a:extLst>
                  <a:ext uri="{FF2B5EF4-FFF2-40B4-BE49-F238E27FC236}">
                    <a16:creationId xmlns:a16="http://schemas.microsoft.com/office/drawing/2014/main" id="{28F9EA56-01BD-09E0-22B4-D15BDBADDFD8}"/>
                  </a:ext>
                </a:extLst>
              </p:cNvPr>
              <p:cNvSpPr txBox="1">
                <a:spLocks noRot="1" noChangeAspect="1" noMove="1" noResize="1" noEditPoints="1" noAdjustHandles="1" noChangeArrowheads="1" noChangeShapeType="1" noTextEdit="1"/>
              </p:cNvSpPr>
              <p:nvPr/>
            </p:nvSpPr>
            <p:spPr>
              <a:xfrm>
                <a:off x="253480" y="4940157"/>
                <a:ext cx="11938520" cy="369332"/>
              </a:xfrm>
              <a:prstGeom prst="rect">
                <a:avLst/>
              </a:prstGeom>
              <a:blipFill>
                <a:blip r:embed="rId4"/>
                <a:stretch>
                  <a:fillRect l="-358" t="-8197" b="-24590"/>
                </a:stretch>
              </a:blipFill>
            </p:spPr>
            <p:txBody>
              <a:bodyPr/>
              <a:lstStyle/>
              <a:p>
                <a:r>
                  <a:rPr lang="it-IT">
                    <a:noFill/>
                  </a:rPr>
                  <a:t> </a:t>
                </a:r>
              </a:p>
            </p:txBody>
          </p:sp>
        </mc:Fallback>
      </mc:AlternateContent>
      <p:pic>
        <p:nvPicPr>
          <p:cNvPr id="2" name="Immagine 1">
            <a:extLst>
              <a:ext uri="{FF2B5EF4-FFF2-40B4-BE49-F238E27FC236}">
                <a16:creationId xmlns:a16="http://schemas.microsoft.com/office/drawing/2014/main" id="{6DE939CB-839A-3868-DB58-D49D49D2AF63}"/>
              </a:ext>
            </a:extLst>
          </p:cNvPr>
          <p:cNvPicPr>
            <a:picLocks noChangeAspect="1"/>
          </p:cNvPicPr>
          <p:nvPr/>
        </p:nvPicPr>
        <p:blipFill>
          <a:blip r:embed="rId5"/>
          <a:stretch>
            <a:fillRect/>
          </a:stretch>
        </p:blipFill>
        <p:spPr>
          <a:xfrm>
            <a:off x="628399" y="1350370"/>
            <a:ext cx="6700085" cy="652329"/>
          </a:xfrm>
          <a:prstGeom prst="rect">
            <a:avLst/>
          </a:prstGeom>
        </p:spPr>
      </p:pic>
      <p:pic>
        <p:nvPicPr>
          <p:cNvPr id="4" name="Immagine 3">
            <a:extLst>
              <a:ext uri="{FF2B5EF4-FFF2-40B4-BE49-F238E27FC236}">
                <a16:creationId xmlns:a16="http://schemas.microsoft.com/office/drawing/2014/main" id="{A74DD472-32D1-5FE8-6DB4-48556801BFF1}"/>
              </a:ext>
            </a:extLst>
          </p:cNvPr>
          <p:cNvPicPr>
            <a:picLocks noChangeAspect="1"/>
          </p:cNvPicPr>
          <p:nvPr/>
        </p:nvPicPr>
        <p:blipFill>
          <a:blip r:embed="rId6"/>
          <a:stretch>
            <a:fillRect/>
          </a:stretch>
        </p:blipFill>
        <p:spPr>
          <a:xfrm>
            <a:off x="628399" y="3468303"/>
            <a:ext cx="5925826" cy="1048603"/>
          </a:xfrm>
          <a:prstGeom prst="rect">
            <a:avLst/>
          </a:prstGeom>
        </p:spPr>
      </p:pic>
      <p:pic>
        <p:nvPicPr>
          <p:cNvPr id="6" name="Immagine 5">
            <a:extLst>
              <a:ext uri="{FF2B5EF4-FFF2-40B4-BE49-F238E27FC236}">
                <a16:creationId xmlns:a16="http://schemas.microsoft.com/office/drawing/2014/main" id="{6FC2CFC9-01CC-4067-DC3F-97688AA872BA}"/>
              </a:ext>
            </a:extLst>
          </p:cNvPr>
          <p:cNvPicPr>
            <a:picLocks noChangeAspect="1"/>
          </p:cNvPicPr>
          <p:nvPr/>
        </p:nvPicPr>
        <p:blipFill>
          <a:blip r:embed="rId7"/>
          <a:stretch>
            <a:fillRect/>
          </a:stretch>
        </p:blipFill>
        <p:spPr>
          <a:xfrm>
            <a:off x="628399" y="5645098"/>
            <a:ext cx="6139204" cy="646232"/>
          </a:xfrm>
          <a:prstGeom prst="rect">
            <a:avLst/>
          </a:prstGeom>
        </p:spPr>
      </p:pic>
    </p:spTree>
    <p:extLst>
      <p:ext uri="{BB962C8B-B14F-4D97-AF65-F5344CB8AC3E}">
        <p14:creationId xmlns:p14="http://schemas.microsoft.com/office/powerpoint/2010/main" val="2580535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E15DCEF-FD28-5C60-FE77-2B27BFBC1AB2}"/>
              </a:ext>
            </a:extLst>
          </p:cNvPr>
          <p:cNvSpPr txBox="1"/>
          <p:nvPr/>
        </p:nvSpPr>
        <p:spPr>
          <a:xfrm>
            <a:off x="283209" y="117930"/>
            <a:ext cx="5953203" cy="461665"/>
          </a:xfrm>
          <a:prstGeom prst="rect">
            <a:avLst/>
          </a:prstGeom>
          <a:noFill/>
        </p:spPr>
        <p:txBody>
          <a:bodyPr wrap="square">
            <a:spAutoFit/>
          </a:bodyPr>
          <a:lstStyle/>
          <a:p>
            <a:r>
              <a:rPr lang="it-IT" sz="2400" b="1" dirty="0">
                <a:solidFill>
                  <a:schemeClr val="accent1"/>
                </a:solidFill>
                <a:effectLst>
                  <a:outerShdw blurRad="38100" dist="38100" dir="2700000" algn="tl">
                    <a:srgbClr val="000000">
                      <a:alpha val="43137"/>
                    </a:srgbClr>
                  </a:outerShdw>
                </a:effectLst>
              </a:rPr>
              <a:t> BBB DISRUPTION RATE MODEL</a:t>
            </a:r>
          </a:p>
        </p:txBody>
      </p:sp>
      <p:sp>
        <p:nvSpPr>
          <p:cNvPr id="12" name="TextBox 11">
            <a:extLst>
              <a:ext uri="{FF2B5EF4-FFF2-40B4-BE49-F238E27FC236}">
                <a16:creationId xmlns:a16="http://schemas.microsoft.com/office/drawing/2014/main" id="{D4192263-69CA-F557-8363-714605CD6404}"/>
              </a:ext>
            </a:extLst>
          </p:cNvPr>
          <p:cNvSpPr txBox="1"/>
          <p:nvPr/>
        </p:nvSpPr>
        <p:spPr>
          <a:xfrm>
            <a:off x="77725" y="5758716"/>
            <a:ext cx="6364170" cy="307777"/>
          </a:xfrm>
          <a:prstGeom prst="rect">
            <a:avLst/>
          </a:prstGeom>
          <a:noFill/>
        </p:spPr>
        <p:txBody>
          <a:bodyPr wrap="square">
            <a:spAutoFit/>
          </a:bodyPr>
          <a:lstStyle/>
          <a:p>
            <a:r>
              <a:rPr lang="it-IT" sz="1400" dirty="0"/>
              <a:t>Fig.5 Rate Model of the BBB </a:t>
            </a:r>
            <a:r>
              <a:rPr lang="it-IT" sz="1400" dirty="0" err="1"/>
              <a:t>disruptiuon</a:t>
            </a:r>
            <a:r>
              <a:rPr lang="it-IT" sz="1400" dirty="0"/>
              <a:t> </a:t>
            </a:r>
            <a:r>
              <a:rPr lang="it-IT" sz="1400" dirty="0" err="1"/>
              <a:t>animal</a:t>
            </a:r>
            <a:r>
              <a:rPr lang="it-IT" sz="1400" dirty="0"/>
              <a:t> model of </a:t>
            </a:r>
            <a:r>
              <a:rPr lang="it-IT" sz="1400" dirty="0" err="1"/>
              <a:t>epilepsy</a:t>
            </a:r>
            <a:r>
              <a:rPr lang="it-IT" sz="1400" dirty="0"/>
              <a:t>.</a:t>
            </a:r>
            <a:endParaRPr lang="en-US" sz="1400" dirty="0"/>
          </a:p>
        </p:txBody>
      </p:sp>
      <p:pic>
        <p:nvPicPr>
          <p:cNvPr id="2" name="Picture 1">
            <a:extLst>
              <a:ext uri="{FF2B5EF4-FFF2-40B4-BE49-F238E27FC236}">
                <a16:creationId xmlns:a16="http://schemas.microsoft.com/office/drawing/2014/main" id="{47300226-75E3-7FDA-2ABF-7A6AEB2960C9}"/>
              </a:ext>
            </a:extLst>
          </p:cNvPr>
          <p:cNvPicPr>
            <a:picLocks noChangeAspect="1"/>
          </p:cNvPicPr>
          <p:nvPr/>
        </p:nvPicPr>
        <p:blipFill rotWithShape="1">
          <a:blip r:embed="rId2"/>
          <a:srcRect l="34297" t="24583" r="24297" b="15278"/>
          <a:stretch/>
        </p:blipFill>
        <p:spPr>
          <a:xfrm>
            <a:off x="180573" y="791507"/>
            <a:ext cx="5953203" cy="486365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0C9B90F-C287-DEFD-6161-095EBE14FA42}"/>
                  </a:ext>
                </a:extLst>
              </p:cNvPr>
              <p:cNvSpPr txBox="1"/>
              <p:nvPr/>
            </p:nvSpPr>
            <p:spPr>
              <a:xfrm>
                <a:off x="6561548" y="750597"/>
                <a:ext cx="5347243" cy="4832092"/>
              </a:xfrm>
              <a:prstGeom prst="rect">
                <a:avLst/>
              </a:prstGeom>
              <a:noFill/>
            </p:spPr>
            <p:txBody>
              <a:bodyPr wrap="square">
                <a:spAutoFit/>
              </a:bodyPr>
              <a:lstStyle/>
              <a:p>
                <a:r>
                  <a:rPr lang="it-IT" dirty="0"/>
                  <a:t>In the model we can se a </a:t>
                </a:r>
                <a:r>
                  <a:rPr lang="it-IT" dirty="0" err="1"/>
                  <a:t>slight</a:t>
                </a:r>
                <a:r>
                  <a:rPr lang="it-IT" dirty="0"/>
                  <a:t> overlap </a:t>
                </a:r>
                <a:r>
                  <a:rPr lang="it-IT" dirty="0" err="1"/>
                  <a:t>between</a:t>
                </a:r>
                <a:r>
                  <a:rPr lang="it-IT" dirty="0"/>
                  <a:t> the </a:t>
                </a:r>
                <a:r>
                  <a:rPr lang="it-IT" dirty="0" err="1"/>
                  <a:t>function</a:t>
                </a:r>
                <a:r>
                  <a:rPr lang="it-IT" dirty="0"/>
                  <a:t> of B and </a:t>
                </a:r>
                <a:r>
                  <a:rPr lang="it-IT" dirty="0" err="1"/>
                  <a:t>which</a:t>
                </a:r>
                <a:r>
                  <a:rPr lang="it-IT" dirty="0"/>
                  <a:t> makes </a:t>
                </a:r>
                <a:r>
                  <a:rPr lang="it-IT" dirty="0" err="1"/>
                  <a:t>sense</a:t>
                </a:r>
                <a:r>
                  <a:rPr lang="it-IT" dirty="0"/>
                  <a:t> for the </a:t>
                </a:r>
                <a:r>
                  <a:rPr lang="it-IT" dirty="0" err="1"/>
                  <a:t>further</a:t>
                </a:r>
                <a:r>
                  <a:rPr lang="it-IT" dirty="0"/>
                  <a:t> </a:t>
                </a:r>
                <a14:m>
                  <m:oMath xmlns:m="http://schemas.openxmlformats.org/officeDocument/2006/math">
                    <m:r>
                      <a:rPr lang="it-IT" b="0" i="1" smtClean="0">
                        <a:latin typeface="Cambria Math" panose="02040503050406030204" pitchFamily="18" charset="0"/>
                      </a:rPr>
                      <m:t>𝐵</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rPr>
                      <m:t>𝐼</m:t>
                    </m:r>
                    <m:r>
                      <a:rPr lang="it-IT" b="0" i="1" smtClean="0">
                        <a:latin typeface="Cambria Math" panose="02040503050406030204" pitchFamily="18" charset="0"/>
                      </a:rPr>
                      <m:t> </m:t>
                    </m:r>
                  </m:oMath>
                </a14:m>
                <a:r>
                  <a:rPr lang="it-IT" dirty="0" err="1"/>
                  <a:t>approximation</a:t>
                </a:r>
                <a:r>
                  <a:rPr lang="it-IT" dirty="0"/>
                  <a:t> in the </a:t>
                </a:r>
                <a:r>
                  <a:rPr lang="it-IT" dirty="0" err="1"/>
                  <a:t>simplified</a:t>
                </a:r>
                <a:r>
                  <a:rPr lang="it-IT" dirty="0"/>
                  <a:t>.</a:t>
                </a:r>
              </a:p>
              <a:p>
                <a:endParaRPr lang="it-IT" dirty="0"/>
              </a:p>
              <a:p>
                <a:r>
                  <a:rPr lang="en-US" dirty="0"/>
                  <a:t>Despite the relative recovery of the BBB permeability, we see an increase in the degree of circuit remodeling caused by the remaining of the BBB leakage.</a:t>
                </a:r>
              </a:p>
              <a:p>
                <a:endParaRPr lang="it-IT" dirty="0"/>
              </a:p>
              <a:p>
                <a:r>
                  <a:rPr lang="en-US" dirty="0"/>
                  <a:t>The slowing of neuronal loss progression  is explained by the leveling off of the neuroinflammation after the initial injury and subsequent growth of neurotoxicity.</a:t>
                </a:r>
              </a:p>
              <a:p>
                <a:endParaRPr lang="en-US" dirty="0"/>
              </a:p>
              <a:p>
                <a:r>
                  <a:rPr lang="it-IT" dirty="0"/>
                  <a:t>The </a:t>
                </a:r>
                <a:r>
                  <a:rPr lang="it-IT" dirty="0" err="1"/>
                  <a:t>characteristic</a:t>
                </a:r>
                <a:r>
                  <a:rPr lang="it-IT" dirty="0"/>
                  <a:t> plateau of </a:t>
                </a:r>
                <a:r>
                  <a:rPr lang="it-IT" dirty="0" err="1"/>
                  <a:t>neuronal</a:t>
                </a:r>
                <a:r>
                  <a:rPr lang="it-IT" dirty="0"/>
                  <a:t> </a:t>
                </a:r>
                <a:r>
                  <a:rPr lang="it-IT" dirty="0" err="1"/>
                  <a:t>loss</a:t>
                </a:r>
                <a:r>
                  <a:rPr lang="it-IT" dirty="0"/>
                  <a:t> </a:t>
                </a:r>
                <a:r>
                  <a:rPr lang="it-IT" dirty="0" err="1"/>
                  <a:t>progression</a:t>
                </a:r>
                <a:r>
                  <a:rPr lang="it-IT" dirty="0"/>
                  <a:t> </a:t>
                </a:r>
                <a:r>
                  <a:rPr lang="it-IT" dirty="0" err="1"/>
                  <a:t>originates</a:t>
                </a:r>
                <a:r>
                  <a:rPr lang="it-IT" dirty="0"/>
                  <a:t> from the </a:t>
                </a:r>
                <a:r>
                  <a:rPr lang="it-IT" dirty="0" err="1"/>
                  <a:t>attenuation</a:t>
                </a:r>
                <a:r>
                  <a:rPr lang="it-IT" dirty="0"/>
                  <a:t> of the </a:t>
                </a:r>
                <a:r>
                  <a:rPr lang="it-IT" dirty="0" err="1"/>
                  <a:t>neuroinflammatory</a:t>
                </a:r>
                <a:r>
                  <a:rPr lang="it-IT" dirty="0"/>
                  <a:t> response </a:t>
                </a:r>
                <a:r>
                  <a:rPr lang="it-IT" dirty="0" err="1"/>
                  <a:t>during</a:t>
                </a:r>
                <a:r>
                  <a:rPr lang="it-IT" dirty="0"/>
                  <a:t> week </a:t>
                </a:r>
                <a:r>
                  <a:rPr lang="it-IT" dirty="0" err="1"/>
                  <a:t>two</a:t>
                </a:r>
                <a:r>
                  <a:rPr lang="it-IT" dirty="0"/>
                  <a:t> post-</a:t>
                </a:r>
                <a:r>
                  <a:rPr lang="it-IT" dirty="0" err="1"/>
                  <a:t>infection</a:t>
                </a:r>
                <a:r>
                  <a:rPr lang="it-IT" dirty="0"/>
                  <a:t>.</a:t>
                </a:r>
                <a:r>
                  <a:rPr lang="en-US" dirty="0"/>
                  <a:t> </a:t>
                </a:r>
                <a:endParaRPr lang="it-IT" dirty="0"/>
              </a:p>
              <a:p>
                <a:endParaRPr lang="it-IT" sz="2000" dirty="0"/>
              </a:p>
            </p:txBody>
          </p:sp>
        </mc:Choice>
        <mc:Fallback xmlns="">
          <p:sp>
            <p:nvSpPr>
              <p:cNvPr id="3" name="TextBox 2">
                <a:extLst>
                  <a:ext uri="{FF2B5EF4-FFF2-40B4-BE49-F238E27FC236}">
                    <a16:creationId xmlns:a16="http://schemas.microsoft.com/office/drawing/2014/main" id="{10C9B90F-C287-DEFD-6161-095EBE14FA42}"/>
                  </a:ext>
                </a:extLst>
              </p:cNvPr>
              <p:cNvSpPr txBox="1">
                <a:spLocks noRot="1" noChangeAspect="1" noMove="1" noResize="1" noEditPoints="1" noAdjustHandles="1" noChangeArrowheads="1" noChangeShapeType="1" noTextEdit="1"/>
              </p:cNvSpPr>
              <p:nvPr/>
            </p:nvSpPr>
            <p:spPr>
              <a:xfrm>
                <a:off x="6561548" y="750597"/>
                <a:ext cx="5347243" cy="4832092"/>
              </a:xfrm>
              <a:prstGeom prst="rect">
                <a:avLst/>
              </a:prstGeom>
              <a:blipFill>
                <a:blip r:embed="rId3"/>
                <a:stretch>
                  <a:fillRect l="-911" t="-631"/>
                </a:stretch>
              </a:blipFill>
            </p:spPr>
            <p:txBody>
              <a:bodyPr/>
              <a:lstStyle/>
              <a:p>
                <a:r>
                  <a:rPr lang="it-IT">
                    <a:noFill/>
                  </a:rPr>
                  <a:t> </a:t>
                </a:r>
              </a:p>
            </p:txBody>
          </p:sp>
        </mc:Fallback>
      </mc:AlternateContent>
    </p:spTree>
    <p:extLst>
      <p:ext uri="{BB962C8B-B14F-4D97-AF65-F5344CB8AC3E}">
        <p14:creationId xmlns:p14="http://schemas.microsoft.com/office/powerpoint/2010/main" val="540611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EEBF4E-4683-DFDE-6A59-BE563081633E}"/>
              </a:ext>
            </a:extLst>
          </p:cNvPr>
          <p:cNvSpPr txBox="1"/>
          <p:nvPr/>
        </p:nvSpPr>
        <p:spPr>
          <a:xfrm>
            <a:off x="1120139" y="5598863"/>
            <a:ext cx="3850639" cy="523220"/>
          </a:xfrm>
          <a:prstGeom prst="rect">
            <a:avLst/>
          </a:prstGeom>
          <a:noFill/>
        </p:spPr>
        <p:txBody>
          <a:bodyPr wrap="square">
            <a:spAutoFit/>
          </a:bodyPr>
          <a:lstStyle/>
          <a:p>
            <a:r>
              <a:rPr lang="it-IT" sz="1400" dirty="0"/>
              <a:t>Fig.6 </a:t>
            </a:r>
            <a:r>
              <a:rPr lang="it-IT" sz="1400" dirty="0" err="1"/>
              <a:t>Paper’s</a:t>
            </a:r>
            <a:r>
              <a:rPr lang="it-IT" sz="1400" dirty="0"/>
              <a:t> model </a:t>
            </a:r>
            <a:r>
              <a:rPr lang="it-IT" sz="1400" dirty="0" err="1"/>
              <a:t>implemented</a:t>
            </a:r>
            <a:r>
              <a:rPr lang="it-IT" sz="1400" dirty="0"/>
              <a:t> in Python. </a:t>
            </a:r>
          </a:p>
          <a:p>
            <a:endParaRPr lang="en-US" sz="1400" dirty="0"/>
          </a:p>
        </p:txBody>
      </p:sp>
      <p:sp>
        <p:nvSpPr>
          <p:cNvPr id="5" name="TextBox 4">
            <a:extLst>
              <a:ext uri="{FF2B5EF4-FFF2-40B4-BE49-F238E27FC236}">
                <a16:creationId xmlns:a16="http://schemas.microsoft.com/office/drawing/2014/main" id="{1A064BED-687D-C3C1-75C6-223522F68F58}"/>
              </a:ext>
            </a:extLst>
          </p:cNvPr>
          <p:cNvSpPr txBox="1"/>
          <p:nvPr/>
        </p:nvSpPr>
        <p:spPr>
          <a:xfrm>
            <a:off x="6755363" y="5598863"/>
            <a:ext cx="4712738" cy="307777"/>
          </a:xfrm>
          <a:prstGeom prst="rect">
            <a:avLst/>
          </a:prstGeom>
          <a:noFill/>
        </p:spPr>
        <p:txBody>
          <a:bodyPr wrap="square">
            <a:spAutoFit/>
          </a:bodyPr>
          <a:lstStyle/>
          <a:p>
            <a:r>
              <a:rPr lang="it-IT" sz="1400" dirty="0"/>
              <a:t>Fig.7 </a:t>
            </a:r>
            <a:r>
              <a:rPr lang="it-IT" sz="1400" dirty="0" err="1"/>
              <a:t>Our’s</a:t>
            </a:r>
            <a:r>
              <a:rPr lang="it-IT" sz="1400" dirty="0"/>
              <a:t> model </a:t>
            </a:r>
            <a:r>
              <a:rPr lang="it-IT" sz="1400" dirty="0" err="1"/>
              <a:t>implemented</a:t>
            </a:r>
            <a:r>
              <a:rPr lang="it-IT" sz="1400" dirty="0"/>
              <a:t> on Matlab. </a:t>
            </a:r>
          </a:p>
        </p:txBody>
      </p:sp>
      <p:sp>
        <p:nvSpPr>
          <p:cNvPr id="8" name="CasellaDiTesto 7">
            <a:extLst>
              <a:ext uri="{FF2B5EF4-FFF2-40B4-BE49-F238E27FC236}">
                <a16:creationId xmlns:a16="http://schemas.microsoft.com/office/drawing/2014/main" id="{61E0D380-A3A7-5F78-68A3-6D4BF17D60C8}"/>
              </a:ext>
            </a:extLst>
          </p:cNvPr>
          <p:cNvSpPr txBox="1"/>
          <p:nvPr/>
        </p:nvSpPr>
        <p:spPr>
          <a:xfrm>
            <a:off x="723899" y="362144"/>
            <a:ext cx="9565240" cy="369332"/>
          </a:xfrm>
          <a:prstGeom prst="rect">
            <a:avLst/>
          </a:prstGeom>
          <a:noFill/>
        </p:spPr>
        <p:txBody>
          <a:bodyPr wrap="square" rtlCol="0">
            <a:spAutoFit/>
          </a:bodyPr>
          <a:lstStyle/>
          <a:p>
            <a:r>
              <a:rPr lang="it-IT" sz="1800" dirty="0">
                <a:latin typeface="Calibri" panose="020F0502020204030204" pitchFamily="34" charset="0"/>
                <a:ea typeface="Calibri" panose="020F0502020204030204" pitchFamily="34" charset="0"/>
                <a:cs typeface="Calibri" panose="020F0502020204030204" pitchFamily="34" charset="0"/>
              </a:rPr>
              <a:t>Compare the </a:t>
            </a:r>
            <a:r>
              <a:rPr lang="it-IT" sz="1800" dirty="0" err="1">
                <a:latin typeface="Calibri" panose="020F0502020204030204" pitchFamily="34" charset="0"/>
                <a:ea typeface="Calibri" panose="020F0502020204030204" pitchFamily="34" charset="0"/>
                <a:cs typeface="Calibri" panose="020F0502020204030204" pitchFamily="34" charset="0"/>
              </a:rPr>
              <a:t>two</a:t>
            </a:r>
            <a:r>
              <a:rPr lang="it-IT" sz="1800" dirty="0">
                <a:latin typeface="Calibri" panose="020F0502020204030204" pitchFamily="34" charset="0"/>
                <a:ea typeface="Calibri" panose="020F0502020204030204" pitchFamily="34" charset="0"/>
                <a:cs typeface="Calibri" panose="020F0502020204030204" pitchFamily="34" charset="0"/>
              </a:rPr>
              <a:t> </a:t>
            </a:r>
            <a:r>
              <a:rPr lang="it-IT" sz="1800" dirty="0" err="1">
                <a:latin typeface="Calibri" panose="020F0502020204030204" pitchFamily="34" charset="0"/>
                <a:ea typeface="Calibri" panose="020F0502020204030204" pitchFamily="34" charset="0"/>
                <a:cs typeface="Calibri" panose="020F0502020204030204" pitchFamily="34" charset="0"/>
              </a:rPr>
              <a:t>simulations</a:t>
            </a:r>
            <a:endParaRPr lang="it-IT" sz="1800" dirty="0">
              <a:latin typeface="Calibri" panose="020F0502020204030204" pitchFamily="34" charset="0"/>
              <a:ea typeface="Calibri" panose="020F0502020204030204" pitchFamily="34" charset="0"/>
              <a:cs typeface="Calibri" panose="020F0502020204030204" pitchFamily="34" charset="0"/>
            </a:endParaRPr>
          </a:p>
        </p:txBody>
      </p:sp>
      <p:pic>
        <p:nvPicPr>
          <p:cNvPr id="11" name="Immagine 10">
            <a:extLst>
              <a:ext uri="{FF2B5EF4-FFF2-40B4-BE49-F238E27FC236}">
                <a16:creationId xmlns:a16="http://schemas.microsoft.com/office/drawing/2014/main" id="{C4979A7E-CB94-C1C5-6993-D553F934ABC9}"/>
              </a:ext>
            </a:extLst>
          </p:cNvPr>
          <p:cNvPicPr>
            <a:picLocks noChangeAspect="1"/>
          </p:cNvPicPr>
          <p:nvPr/>
        </p:nvPicPr>
        <p:blipFill>
          <a:blip r:embed="rId2"/>
          <a:stretch>
            <a:fillRect/>
          </a:stretch>
        </p:blipFill>
        <p:spPr>
          <a:xfrm>
            <a:off x="6096000" y="1495325"/>
            <a:ext cx="5016758" cy="3867349"/>
          </a:xfrm>
          <a:prstGeom prst="rect">
            <a:avLst/>
          </a:prstGeom>
        </p:spPr>
      </p:pic>
      <p:pic>
        <p:nvPicPr>
          <p:cNvPr id="2" name="Immagine 1">
            <a:extLst>
              <a:ext uri="{FF2B5EF4-FFF2-40B4-BE49-F238E27FC236}">
                <a16:creationId xmlns:a16="http://schemas.microsoft.com/office/drawing/2014/main" id="{9EBC3D37-1E1B-69EB-E12C-85025E922B77}"/>
              </a:ext>
            </a:extLst>
          </p:cNvPr>
          <p:cNvPicPr>
            <a:picLocks noChangeAspect="1"/>
          </p:cNvPicPr>
          <p:nvPr/>
        </p:nvPicPr>
        <p:blipFill>
          <a:blip r:embed="rId3"/>
          <a:stretch>
            <a:fillRect/>
          </a:stretch>
        </p:blipFill>
        <p:spPr>
          <a:xfrm>
            <a:off x="630084" y="1521861"/>
            <a:ext cx="3944454" cy="3840813"/>
          </a:xfrm>
          <a:prstGeom prst="rect">
            <a:avLst/>
          </a:prstGeom>
        </p:spPr>
      </p:pic>
    </p:spTree>
    <p:extLst>
      <p:ext uri="{BB962C8B-B14F-4D97-AF65-F5344CB8AC3E}">
        <p14:creationId xmlns:p14="http://schemas.microsoft.com/office/powerpoint/2010/main" val="3422066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E15DCEF-FD28-5C60-FE77-2B27BFBC1AB2}"/>
              </a:ext>
            </a:extLst>
          </p:cNvPr>
          <p:cNvSpPr txBox="1"/>
          <p:nvPr/>
        </p:nvSpPr>
        <p:spPr>
          <a:xfrm>
            <a:off x="283209" y="117930"/>
            <a:ext cx="5953203" cy="461665"/>
          </a:xfrm>
          <a:prstGeom prst="rect">
            <a:avLst/>
          </a:prstGeom>
          <a:noFill/>
        </p:spPr>
        <p:txBody>
          <a:bodyPr wrap="square">
            <a:spAutoFit/>
          </a:bodyPr>
          <a:lstStyle/>
          <a:p>
            <a:r>
              <a:rPr lang="it-IT" sz="2400" b="1" dirty="0">
                <a:solidFill>
                  <a:schemeClr val="accent1"/>
                </a:solidFill>
                <a:effectLst>
                  <a:outerShdw blurRad="38100" dist="38100" dir="2700000" algn="tl">
                    <a:srgbClr val="000000">
                      <a:alpha val="43137"/>
                    </a:srgbClr>
                  </a:outerShdw>
                </a:effectLst>
              </a:rPr>
              <a:t> INFECTION INDUCED RATE MODEL</a:t>
            </a:r>
          </a:p>
        </p:txBody>
      </p:sp>
      <p:sp>
        <p:nvSpPr>
          <p:cNvPr id="12" name="TextBox 11">
            <a:extLst>
              <a:ext uri="{FF2B5EF4-FFF2-40B4-BE49-F238E27FC236}">
                <a16:creationId xmlns:a16="http://schemas.microsoft.com/office/drawing/2014/main" id="{D4192263-69CA-F557-8363-714605CD6404}"/>
              </a:ext>
            </a:extLst>
          </p:cNvPr>
          <p:cNvSpPr txBox="1"/>
          <p:nvPr/>
        </p:nvSpPr>
        <p:spPr>
          <a:xfrm>
            <a:off x="311799" y="5649814"/>
            <a:ext cx="6364170" cy="307777"/>
          </a:xfrm>
          <a:prstGeom prst="rect">
            <a:avLst/>
          </a:prstGeom>
          <a:noFill/>
        </p:spPr>
        <p:txBody>
          <a:bodyPr wrap="square">
            <a:spAutoFit/>
          </a:bodyPr>
          <a:lstStyle/>
          <a:p>
            <a:r>
              <a:rPr lang="it-IT" sz="1400" dirty="0"/>
              <a:t>Fig.5 Rate Model of the </a:t>
            </a:r>
            <a:r>
              <a:rPr lang="it-IT" sz="1400" dirty="0" err="1"/>
              <a:t>Policarpine-Induced</a:t>
            </a:r>
            <a:r>
              <a:rPr lang="it-IT" sz="1400" dirty="0"/>
              <a:t> SE </a:t>
            </a:r>
            <a:r>
              <a:rPr lang="it-IT" sz="1400" dirty="0" err="1"/>
              <a:t>animal</a:t>
            </a:r>
            <a:r>
              <a:rPr lang="it-IT" sz="1400" dirty="0"/>
              <a:t> model of </a:t>
            </a:r>
            <a:r>
              <a:rPr lang="it-IT" sz="1400" dirty="0" err="1"/>
              <a:t>epilepsy</a:t>
            </a:r>
            <a:r>
              <a:rPr lang="it-IT" sz="1400" dirty="0"/>
              <a:t>.</a:t>
            </a:r>
            <a:endParaRPr lang="en-US" sz="1400" dirty="0"/>
          </a:p>
        </p:txBody>
      </p:sp>
      <p:pic>
        <p:nvPicPr>
          <p:cNvPr id="3" name="Immagine 2">
            <a:extLst>
              <a:ext uri="{FF2B5EF4-FFF2-40B4-BE49-F238E27FC236}">
                <a16:creationId xmlns:a16="http://schemas.microsoft.com/office/drawing/2014/main" id="{6D459802-4C11-E8D8-5B88-54B913BC784A}"/>
              </a:ext>
            </a:extLst>
          </p:cNvPr>
          <p:cNvPicPr>
            <a:picLocks noChangeAspect="1"/>
          </p:cNvPicPr>
          <p:nvPr/>
        </p:nvPicPr>
        <p:blipFill>
          <a:blip r:embed="rId2"/>
          <a:stretch>
            <a:fillRect/>
          </a:stretch>
        </p:blipFill>
        <p:spPr>
          <a:xfrm>
            <a:off x="428071" y="708917"/>
            <a:ext cx="8929273" cy="4653284"/>
          </a:xfrm>
          <a:prstGeom prst="rect">
            <a:avLst/>
          </a:prstGeom>
        </p:spPr>
      </p:pic>
      <p:pic>
        <p:nvPicPr>
          <p:cNvPr id="7" name="Immagine 6">
            <a:extLst>
              <a:ext uri="{FF2B5EF4-FFF2-40B4-BE49-F238E27FC236}">
                <a16:creationId xmlns:a16="http://schemas.microsoft.com/office/drawing/2014/main" id="{E1401BF0-93B5-1DA7-874E-9381C4A3025A}"/>
              </a:ext>
            </a:extLst>
          </p:cNvPr>
          <p:cNvPicPr>
            <a:picLocks noChangeAspect="1"/>
          </p:cNvPicPr>
          <p:nvPr/>
        </p:nvPicPr>
        <p:blipFill rotWithShape="1">
          <a:blip r:embed="rId3"/>
          <a:srcRect l="5416"/>
          <a:stretch/>
        </p:blipFill>
        <p:spPr>
          <a:xfrm>
            <a:off x="6096000" y="2712378"/>
            <a:ext cx="5904216" cy="3988754"/>
          </a:xfrm>
          <a:prstGeom prst="rect">
            <a:avLst/>
          </a:prstGeom>
        </p:spPr>
      </p:pic>
      <p:sp>
        <p:nvSpPr>
          <p:cNvPr id="8" name="CasellaDiTesto 7">
            <a:extLst>
              <a:ext uri="{FF2B5EF4-FFF2-40B4-BE49-F238E27FC236}">
                <a16:creationId xmlns:a16="http://schemas.microsoft.com/office/drawing/2014/main" id="{0470587B-5E13-9F21-F9E4-BC4276142AE7}"/>
              </a:ext>
            </a:extLst>
          </p:cNvPr>
          <p:cNvSpPr txBox="1"/>
          <p:nvPr/>
        </p:nvSpPr>
        <p:spPr>
          <a:xfrm>
            <a:off x="8661115" y="3935002"/>
            <a:ext cx="2455522" cy="287677"/>
          </a:xfrm>
          <a:prstGeom prst="rect">
            <a:avLst/>
          </a:prstGeom>
          <a:noFill/>
        </p:spPr>
        <p:txBody>
          <a:bodyPr wrap="square" rtlCol="0">
            <a:spAutoFit/>
          </a:bodyPr>
          <a:lstStyle/>
          <a:p>
            <a:r>
              <a:rPr lang="it-IT" sz="1200" b="1" dirty="0"/>
              <a:t>PHASE OF RELATIVE RECOVERY</a:t>
            </a:r>
          </a:p>
        </p:txBody>
      </p:sp>
      <p:cxnSp>
        <p:nvCxnSpPr>
          <p:cNvPr id="13" name="Connettore diritto 12">
            <a:extLst>
              <a:ext uri="{FF2B5EF4-FFF2-40B4-BE49-F238E27FC236}">
                <a16:creationId xmlns:a16="http://schemas.microsoft.com/office/drawing/2014/main" id="{37446560-83B5-ACC1-5C2F-E66853C0B907}"/>
              </a:ext>
            </a:extLst>
          </p:cNvPr>
          <p:cNvCxnSpPr/>
          <p:nvPr/>
        </p:nvCxnSpPr>
        <p:spPr>
          <a:xfrm>
            <a:off x="6675969" y="4356243"/>
            <a:ext cx="5516031"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Connettore diritto 14">
            <a:extLst>
              <a:ext uri="{FF2B5EF4-FFF2-40B4-BE49-F238E27FC236}">
                <a16:creationId xmlns:a16="http://schemas.microsoft.com/office/drawing/2014/main" id="{490949C1-2AF1-048F-1863-E8908E77310C}"/>
              </a:ext>
            </a:extLst>
          </p:cNvPr>
          <p:cNvCxnSpPr>
            <a:cxnSpLocks/>
          </p:cNvCxnSpPr>
          <p:nvPr/>
        </p:nvCxnSpPr>
        <p:spPr>
          <a:xfrm>
            <a:off x="10876385" y="1662701"/>
            <a:ext cx="979991"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CasellaDiTesto 16">
            <a:extLst>
              <a:ext uri="{FF2B5EF4-FFF2-40B4-BE49-F238E27FC236}">
                <a16:creationId xmlns:a16="http://schemas.microsoft.com/office/drawing/2014/main" id="{E66CE926-5CFD-14D8-D878-04091BD0AD50}"/>
              </a:ext>
            </a:extLst>
          </p:cNvPr>
          <p:cNvSpPr txBox="1"/>
          <p:nvPr/>
        </p:nvSpPr>
        <p:spPr>
          <a:xfrm>
            <a:off x="9585788" y="1328504"/>
            <a:ext cx="1530849" cy="523220"/>
          </a:xfrm>
          <a:prstGeom prst="rect">
            <a:avLst/>
          </a:prstGeom>
          <a:noFill/>
        </p:spPr>
        <p:txBody>
          <a:bodyPr wrap="square" rtlCol="0">
            <a:spAutoFit/>
          </a:bodyPr>
          <a:lstStyle/>
          <a:p>
            <a:pPr algn="ctr"/>
            <a:r>
              <a:rPr lang="it-IT" sz="1400" b="1" dirty="0" err="1"/>
              <a:t>Neurotoxicity</a:t>
            </a:r>
            <a:r>
              <a:rPr lang="it-IT" sz="1400" b="1" dirty="0"/>
              <a:t> </a:t>
            </a:r>
            <a:r>
              <a:rPr lang="it-IT" sz="1400" b="1" dirty="0" err="1"/>
              <a:t>Threshold</a:t>
            </a:r>
            <a:endParaRPr lang="it-IT" sz="1400" b="1" dirty="0"/>
          </a:p>
        </p:txBody>
      </p:sp>
    </p:spTree>
    <p:extLst>
      <p:ext uri="{BB962C8B-B14F-4D97-AF65-F5344CB8AC3E}">
        <p14:creationId xmlns:p14="http://schemas.microsoft.com/office/powerpoint/2010/main" val="292477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61E0D380-A3A7-5F78-68A3-6D4BF17D60C8}"/>
              </a:ext>
            </a:extLst>
          </p:cNvPr>
          <p:cNvSpPr txBox="1"/>
          <p:nvPr/>
        </p:nvSpPr>
        <p:spPr>
          <a:xfrm>
            <a:off x="723899" y="362144"/>
            <a:ext cx="9565240" cy="646331"/>
          </a:xfrm>
          <a:prstGeom prst="rect">
            <a:avLst/>
          </a:prstGeom>
          <a:noFill/>
        </p:spPr>
        <p:txBody>
          <a:bodyPr wrap="square" rtlCol="0">
            <a:spAutoFit/>
          </a:bodyPr>
          <a:lstStyle/>
          <a:p>
            <a:r>
              <a:rPr lang="en-US" b="1" dirty="0"/>
              <a:t>Modeling therapeutic intervention with suppression of seizure effect on BBB integrity reveals injury-specific time window for intervention in pilocarpine rodent model of epilepsy</a:t>
            </a:r>
            <a:endParaRPr lang="it-IT" b="1" dirty="0"/>
          </a:p>
        </p:txBody>
      </p:sp>
      <p:pic>
        <p:nvPicPr>
          <p:cNvPr id="6" name="Immagine 5">
            <a:extLst>
              <a:ext uri="{FF2B5EF4-FFF2-40B4-BE49-F238E27FC236}">
                <a16:creationId xmlns:a16="http://schemas.microsoft.com/office/drawing/2014/main" id="{E63242FE-CCB2-5F13-08B5-D4A4E3A6AEC8}"/>
              </a:ext>
            </a:extLst>
          </p:cNvPr>
          <p:cNvPicPr>
            <a:picLocks noChangeAspect="1"/>
          </p:cNvPicPr>
          <p:nvPr/>
        </p:nvPicPr>
        <p:blipFill>
          <a:blip r:embed="rId2"/>
          <a:stretch>
            <a:fillRect/>
          </a:stretch>
        </p:blipFill>
        <p:spPr>
          <a:xfrm>
            <a:off x="1340919" y="1130396"/>
            <a:ext cx="8331200" cy="5588124"/>
          </a:xfrm>
          <a:prstGeom prst="rect">
            <a:avLst/>
          </a:prstGeom>
        </p:spPr>
      </p:pic>
    </p:spTree>
    <p:extLst>
      <p:ext uri="{BB962C8B-B14F-4D97-AF65-F5344CB8AC3E}">
        <p14:creationId xmlns:p14="http://schemas.microsoft.com/office/powerpoint/2010/main" val="2875285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C4952F-D724-A0A6-3BF7-A2CD6F6B922D}"/>
              </a:ext>
            </a:extLst>
          </p:cNvPr>
          <p:cNvSpPr txBox="1"/>
          <p:nvPr/>
        </p:nvSpPr>
        <p:spPr>
          <a:xfrm>
            <a:off x="251000" y="253214"/>
            <a:ext cx="7755080" cy="461665"/>
          </a:xfrm>
          <a:prstGeom prst="rect">
            <a:avLst/>
          </a:prstGeom>
          <a:noFill/>
        </p:spPr>
        <p:txBody>
          <a:bodyPr wrap="square">
            <a:spAutoFit/>
          </a:bodyPr>
          <a:lstStyle/>
          <a:p>
            <a:r>
              <a:rPr lang="it-IT" sz="2400" b="1" dirty="0">
                <a:solidFill>
                  <a:schemeClr val="accent1"/>
                </a:solidFill>
                <a:effectLst>
                  <a:outerShdw blurRad="38100" dist="38100" dir="2700000" algn="tl">
                    <a:srgbClr val="000000">
                      <a:alpha val="43137"/>
                    </a:srgbClr>
                  </a:outerShdw>
                </a:effectLst>
              </a:rPr>
              <a:t>SIMPLIFIED MODEL  WITH THE ASSUMPTIONS MADE BEFORE</a:t>
            </a:r>
            <a:endParaRPr lang="it-IT" sz="2400" dirty="0"/>
          </a:p>
        </p:txBody>
      </p:sp>
      <p:sp>
        <p:nvSpPr>
          <p:cNvPr id="8" name="TextBox 7">
            <a:extLst>
              <a:ext uri="{FF2B5EF4-FFF2-40B4-BE49-F238E27FC236}">
                <a16:creationId xmlns:a16="http://schemas.microsoft.com/office/drawing/2014/main" id="{E275968A-A4B2-D92B-F121-9619368EC1C5}"/>
              </a:ext>
            </a:extLst>
          </p:cNvPr>
          <p:cNvSpPr txBox="1"/>
          <p:nvPr/>
        </p:nvSpPr>
        <p:spPr>
          <a:xfrm>
            <a:off x="283209" y="5629344"/>
            <a:ext cx="6210058" cy="307777"/>
          </a:xfrm>
          <a:prstGeom prst="rect">
            <a:avLst/>
          </a:prstGeom>
          <a:noFill/>
        </p:spPr>
        <p:txBody>
          <a:bodyPr wrap="square">
            <a:spAutoFit/>
          </a:bodyPr>
          <a:lstStyle/>
          <a:p>
            <a:r>
              <a:rPr lang="it-IT" sz="1400" dirty="0"/>
              <a:t>Fig.8 Rate Model </a:t>
            </a:r>
            <a:r>
              <a:rPr lang="it-IT" sz="1400" dirty="0" err="1"/>
              <a:t>Simplified</a:t>
            </a:r>
            <a:endParaRPr lang="en-US" sz="1400" dirty="0"/>
          </a:p>
        </p:txBody>
      </p:sp>
      <p:pic>
        <p:nvPicPr>
          <p:cNvPr id="2" name="Picture 1">
            <a:extLst>
              <a:ext uri="{FF2B5EF4-FFF2-40B4-BE49-F238E27FC236}">
                <a16:creationId xmlns:a16="http://schemas.microsoft.com/office/drawing/2014/main" id="{29BE394E-9851-8453-C948-6BBCFE81C7D6}"/>
              </a:ext>
            </a:extLst>
          </p:cNvPr>
          <p:cNvPicPr>
            <a:picLocks noChangeAspect="1"/>
          </p:cNvPicPr>
          <p:nvPr/>
        </p:nvPicPr>
        <p:blipFill rotWithShape="1">
          <a:blip r:embed="rId2"/>
          <a:srcRect l="32908" t="24081" r="33725" b="28027"/>
          <a:stretch/>
        </p:blipFill>
        <p:spPr>
          <a:xfrm>
            <a:off x="283209" y="920879"/>
            <a:ext cx="5643763" cy="4556432"/>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3082956-96B8-5C72-9AD4-173F1DE6B8B4}"/>
                  </a:ext>
                </a:extLst>
              </p:cNvPr>
              <p:cNvSpPr txBox="1"/>
              <p:nvPr/>
            </p:nvSpPr>
            <p:spPr>
              <a:xfrm>
                <a:off x="6573416" y="1180320"/>
                <a:ext cx="3850640" cy="1200329"/>
              </a:xfrm>
              <a:prstGeom prst="rect">
                <a:avLst/>
              </a:prstGeom>
              <a:noFill/>
            </p:spPr>
            <p:txBody>
              <a:bodyPr wrap="square">
                <a:spAutoFit/>
              </a:bodyPr>
              <a:lstStyle/>
              <a:p>
                <a:r>
                  <a:rPr lang="it-IT" dirty="0"/>
                  <a:t>In the </a:t>
                </a:r>
                <a:r>
                  <a:rPr lang="it-IT" dirty="0" err="1"/>
                  <a:t>simplified</a:t>
                </a:r>
                <a:r>
                  <a:rPr lang="it-IT" dirty="0"/>
                  <a:t> model we can </a:t>
                </a:r>
                <a:r>
                  <a:rPr lang="it-IT" dirty="0" err="1"/>
                  <a:t>see</a:t>
                </a:r>
                <a:r>
                  <a:rPr lang="it-IT" dirty="0"/>
                  <a:t>  </a:t>
                </a:r>
                <a:r>
                  <a:rPr lang="it-IT" dirty="0" err="1"/>
                  <a:t>that</a:t>
                </a:r>
                <a:r>
                  <a:rPr lang="it-IT" dirty="0"/>
                  <a:t>  we </a:t>
                </a:r>
                <a:r>
                  <a:rPr lang="it-IT" dirty="0" err="1"/>
                  <a:t>reach</a:t>
                </a:r>
                <a:r>
                  <a:rPr lang="it-IT" dirty="0"/>
                  <a:t> a plateau </a:t>
                </a:r>
                <a:r>
                  <a:rPr lang="it-IT" dirty="0" err="1"/>
                  <a:t>only</a:t>
                </a:r>
                <a:r>
                  <a:rPr lang="it-IT" dirty="0"/>
                  <a:t> after </a:t>
                </a:r>
                <a14:m>
                  <m:oMath xmlns:m="http://schemas.openxmlformats.org/officeDocument/2006/math">
                    <m:r>
                      <a:rPr lang="it-IT" b="0" i="1" dirty="0" smtClean="0">
                        <a:latin typeface="Cambria Math" panose="02040503050406030204" pitchFamily="18" charset="0"/>
                      </a:rPr>
                      <m:t>1</m:t>
                    </m:r>
                    <m:r>
                      <a:rPr lang="it-IT" b="0" i="1" dirty="0" smtClean="0">
                        <a:latin typeface="Cambria Math" panose="02040503050406030204" pitchFamily="18" charset="0"/>
                      </a:rPr>
                      <m:t>5</m:t>
                    </m:r>
                    <m:r>
                      <a:rPr lang="it-IT" b="0" i="1" dirty="0">
                        <a:latin typeface="Cambria Math" panose="02040503050406030204" pitchFamily="18" charset="0"/>
                      </a:rPr>
                      <m:t>0</m:t>
                    </m:r>
                    <m:r>
                      <a:rPr lang="it-IT" b="0" i="1" dirty="0" smtClean="0">
                        <a:latin typeface="Cambria Math" panose="02040503050406030204" pitchFamily="18" charset="0"/>
                      </a:rPr>
                      <m:t> </m:t>
                    </m:r>
                  </m:oMath>
                </a14:m>
                <a:r>
                  <a:rPr lang="it-IT" dirty="0"/>
                  <a:t>days, </a:t>
                </a:r>
                <a:r>
                  <a:rPr lang="it-IT" dirty="0" err="1"/>
                  <a:t>sooner</a:t>
                </a:r>
                <a:r>
                  <a:rPr lang="it-IT" dirty="0"/>
                  <a:t> </a:t>
                </a:r>
                <a:r>
                  <a:rPr lang="it-IT" dirty="0" err="1"/>
                  <a:t>respect</a:t>
                </a:r>
                <a:r>
                  <a:rPr lang="it-IT" dirty="0"/>
                  <a:t> to the non </a:t>
                </a:r>
                <a:r>
                  <a:rPr lang="it-IT" dirty="0" err="1"/>
                  <a:t>simplified</a:t>
                </a:r>
                <a:r>
                  <a:rPr lang="it-IT" dirty="0"/>
                  <a:t> model (</a:t>
                </a:r>
                <a14:m>
                  <m:oMath xmlns:m="http://schemas.openxmlformats.org/officeDocument/2006/math">
                    <m:r>
                      <a:rPr lang="it-IT" b="0" i="1" smtClean="0">
                        <a:latin typeface="Cambria Math" panose="02040503050406030204" pitchFamily="18" charset="0"/>
                      </a:rPr>
                      <m:t>200</m:t>
                    </m:r>
                  </m:oMath>
                </a14:m>
                <a:r>
                  <a:rPr lang="it-IT" dirty="0"/>
                  <a:t> days) .</a:t>
                </a:r>
              </a:p>
            </p:txBody>
          </p:sp>
        </mc:Choice>
        <mc:Fallback>
          <p:sp>
            <p:nvSpPr>
              <p:cNvPr id="3" name="TextBox 2">
                <a:extLst>
                  <a:ext uri="{FF2B5EF4-FFF2-40B4-BE49-F238E27FC236}">
                    <a16:creationId xmlns:a16="http://schemas.microsoft.com/office/drawing/2014/main" id="{33082956-96B8-5C72-9AD4-173F1DE6B8B4}"/>
                  </a:ext>
                </a:extLst>
              </p:cNvPr>
              <p:cNvSpPr txBox="1">
                <a:spLocks noRot="1" noChangeAspect="1" noMove="1" noResize="1" noEditPoints="1" noAdjustHandles="1" noChangeArrowheads="1" noChangeShapeType="1" noTextEdit="1"/>
              </p:cNvSpPr>
              <p:nvPr/>
            </p:nvSpPr>
            <p:spPr>
              <a:xfrm>
                <a:off x="6573416" y="1180320"/>
                <a:ext cx="3850640" cy="1200329"/>
              </a:xfrm>
              <a:prstGeom prst="rect">
                <a:avLst/>
              </a:prstGeom>
              <a:blipFill>
                <a:blip r:embed="rId3"/>
                <a:stretch>
                  <a:fillRect l="-1266" t="-3046" r="-1424" b="-7107"/>
                </a:stretch>
              </a:blipFill>
            </p:spPr>
            <p:txBody>
              <a:bodyPr/>
              <a:lstStyle/>
              <a:p>
                <a:r>
                  <a:rPr lang="it-IT">
                    <a:noFill/>
                  </a:rPr>
                  <a:t> </a:t>
                </a:r>
              </a:p>
            </p:txBody>
          </p:sp>
        </mc:Fallback>
      </mc:AlternateContent>
    </p:spTree>
    <p:extLst>
      <p:ext uri="{BB962C8B-B14F-4D97-AF65-F5344CB8AC3E}">
        <p14:creationId xmlns:p14="http://schemas.microsoft.com/office/powerpoint/2010/main" val="1848655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izure Treatment: Major Advances in Epilepsy Surgery Cure More People &gt;  News &gt; Yale Medicine">
            <a:extLst>
              <a:ext uri="{FF2B5EF4-FFF2-40B4-BE49-F238E27FC236}">
                <a16:creationId xmlns:a16="http://schemas.microsoft.com/office/drawing/2014/main" id="{8566FDFE-AFCB-6C7E-8E41-4813FA8B84F1}"/>
              </a:ext>
            </a:extLst>
          </p:cNvPr>
          <p:cNvPicPr>
            <a:picLocks noChangeAspect="1" noChangeArrowheads="1"/>
          </p:cNvPicPr>
          <p:nvPr/>
        </p:nvPicPr>
        <p:blipFill rotWithShape="1">
          <a:blip r:embed="rId2">
            <a:alphaModFix amt="95000"/>
            <a:extLst>
              <a:ext uri="{BEBA8EAE-BF5A-486C-A8C5-ECC9F3942E4B}">
                <a14:imgProps xmlns:a14="http://schemas.microsoft.com/office/drawing/2010/main">
                  <a14:imgLayer r:embed="rId3">
                    <a14:imgEffect>
                      <a14:artisticPlasticWrap/>
                    </a14:imgEffect>
                    <a14:imgEffect>
                      <a14:colorTemperature colorTemp="11500"/>
                    </a14:imgEffect>
                    <a14:imgEffect>
                      <a14:brightnessContrast bright="-44000"/>
                    </a14:imgEffect>
                  </a14:imgLayer>
                </a14:imgProps>
              </a:ext>
              <a:ext uri="{28A0092B-C50C-407E-A947-70E740481C1C}">
                <a14:useLocalDpi xmlns:a14="http://schemas.microsoft.com/office/drawing/2010/main" val="0"/>
              </a:ext>
            </a:extLst>
          </a:blip>
          <a:srcRect l="12635" r="8054"/>
          <a:stretch/>
        </p:blipFill>
        <p:spPr bwMode="auto">
          <a:xfrm>
            <a:off x="4671917" y="724660"/>
            <a:ext cx="7255923" cy="5838082"/>
          </a:xfrm>
          <a:prstGeom prst="rect">
            <a:avLst/>
          </a:prstGeom>
          <a:noFill/>
          <a:effectLst>
            <a:reflection endPos="0" dir="5400000" sy="-100000" algn="bl" rotWithShape="0"/>
            <a:softEdge rad="1270000"/>
          </a:effectLst>
          <a:scene3d>
            <a:camera prst="orthographicFront"/>
            <a:lightRig rig="balanced" dir="t"/>
          </a:scene3d>
          <a:sp3d prstMaterial="powder"/>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FC3345-CF72-B9CA-02A9-AA937AD1F029}"/>
              </a:ext>
            </a:extLst>
          </p:cNvPr>
          <p:cNvSpPr txBox="1"/>
          <p:nvPr/>
        </p:nvSpPr>
        <p:spPr>
          <a:xfrm>
            <a:off x="348550" y="855572"/>
            <a:ext cx="4512699" cy="2082307"/>
          </a:xfrm>
          <a:prstGeom prst="rect">
            <a:avLst/>
          </a:prstGeom>
        </p:spPr>
        <p:txBody>
          <a:bodyPr vert="horz" lIns="91440" tIns="45720" rIns="91440" bIns="45720" rtlCol="0">
            <a:normAutofit/>
          </a:bodyPr>
          <a:lstStyle/>
          <a:p>
            <a:pPr>
              <a:lnSpc>
                <a:spcPct val="90000"/>
              </a:lnSpc>
              <a:spcAft>
                <a:spcPts val="600"/>
              </a:spcAft>
            </a:pPr>
            <a:r>
              <a:rPr lang="en-US" sz="2000" dirty="0"/>
              <a:t>-Epilepsy is a brain disorder that causes recurring, unprovoked seizures.</a:t>
            </a:r>
          </a:p>
          <a:p>
            <a:pPr>
              <a:lnSpc>
                <a:spcPct val="90000"/>
              </a:lnSpc>
              <a:spcAft>
                <a:spcPts val="600"/>
              </a:spcAft>
            </a:pPr>
            <a:r>
              <a:rPr lang="en-US" sz="2000" dirty="0"/>
              <a:t>-Seizures are sudden surges of abnormal and excessive electrical activity in your brain; where and how the seizure presents itself can have profound effects.</a:t>
            </a:r>
          </a:p>
        </p:txBody>
      </p:sp>
      <p:sp>
        <p:nvSpPr>
          <p:cNvPr id="5" name="TextBox 4">
            <a:extLst>
              <a:ext uri="{FF2B5EF4-FFF2-40B4-BE49-F238E27FC236}">
                <a16:creationId xmlns:a16="http://schemas.microsoft.com/office/drawing/2014/main" id="{9C4611A5-5C5C-3B46-875B-1BEC90A6A172}"/>
              </a:ext>
            </a:extLst>
          </p:cNvPr>
          <p:cNvSpPr txBox="1"/>
          <p:nvPr/>
        </p:nvSpPr>
        <p:spPr>
          <a:xfrm>
            <a:off x="350103" y="275301"/>
            <a:ext cx="6096000" cy="523220"/>
          </a:xfrm>
          <a:prstGeom prst="rect">
            <a:avLst/>
          </a:prstGeom>
          <a:noFill/>
          <a:ln>
            <a:solidFill>
              <a:schemeClr val="tx1"/>
            </a:solidFill>
          </a:ln>
          <a:effectLst>
            <a:softEdge rad="0"/>
          </a:effectLst>
        </p:spPr>
        <p:txBody>
          <a:bodyPr wrap="square">
            <a:spAutoFit/>
          </a:bodyPr>
          <a:lstStyle/>
          <a:p>
            <a:r>
              <a:rPr lang="en-US" sz="2800" b="1" i="0" dirty="0">
                <a:solidFill>
                  <a:schemeClr val="accent1"/>
                </a:solidFill>
                <a:effectLst>
                  <a:outerShdw blurRad="38100" dist="38100" dir="2700000" algn="tl">
                    <a:srgbClr val="000000">
                      <a:alpha val="43137"/>
                    </a:srgbClr>
                  </a:outerShdw>
                </a:effectLst>
              </a:rPr>
              <a:t>What is Epilepsy?</a:t>
            </a:r>
            <a:endParaRPr lang="it-IT" sz="2800" b="1" dirty="0">
              <a:solidFill>
                <a:schemeClr val="accent1"/>
              </a:solidFill>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213C290B-6900-EFCD-5472-B46E6FB20393}"/>
              </a:ext>
            </a:extLst>
          </p:cNvPr>
          <p:cNvSpPr txBox="1"/>
          <p:nvPr/>
        </p:nvSpPr>
        <p:spPr>
          <a:xfrm>
            <a:off x="348549" y="3250093"/>
            <a:ext cx="6097554" cy="523220"/>
          </a:xfrm>
          <a:prstGeom prst="rect">
            <a:avLst/>
          </a:prstGeom>
          <a:noFill/>
        </p:spPr>
        <p:txBody>
          <a:bodyPr wrap="square">
            <a:spAutoFit/>
          </a:bodyPr>
          <a:lstStyle/>
          <a:p>
            <a:r>
              <a:rPr lang="en-US" sz="2800" b="1" dirty="0">
                <a:solidFill>
                  <a:schemeClr val="accent1"/>
                </a:solidFill>
                <a:effectLst>
                  <a:outerShdw blurRad="38100" dist="38100" dir="2700000" algn="tl">
                    <a:srgbClr val="000000">
                      <a:alpha val="43137"/>
                    </a:srgbClr>
                  </a:outerShdw>
                </a:effectLst>
              </a:rPr>
              <a:t>What is </a:t>
            </a:r>
            <a:r>
              <a:rPr lang="en-US" sz="2800" b="1" dirty="0" err="1">
                <a:solidFill>
                  <a:schemeClr val="accent1"/>
                </a:solidFill>
                <a:effectLst>
                  <a:outerShdw blurRad="38100" dist="38100" dir="2700000" algn="tl">
                    <a:srgbClr val="000000">
                      <a:alpha val="43137"/>
                    </a:srgbClr>
                  </a:outerShdw>
                </a:effectLst>
              </a:rPr>
              <a:t>Epileptogenesis</a:t>
            </a:r>
            <a:r>
              <a:rPr lang="en-US" sz="2800" b="1" dirty="0">
                <a:solidFill>
                  <a:schemeClr val="accent1"/>
                </a:solidFill>
                <a:effectLst>
                  <a:outerShdw blurRad="38100" dist="38100" dir="2700000" algn="tl">
                    <a:srgbClr val="000000">
                      <a:alpha val="43137"/>
                    </a:srgbClr>
                  </a:outerShdw>
                </a:effectLst>
              </a:rPr>
              <a:t>?</a:t>
            </a:r>
            <a:endParaRPr lang="it-IT" sz="2800" b="1" dirty="0">
              <a:solidFill>
                <a:schemeClr val="accent1"/>
              </a:solidFill>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D0012A41-9B9B-B415-5FB4-D4AE6FB6C63C}"/>
              </a:ext>
            </a:extLst>
          </p:cNvPr>
          <p:cNvSpPr txBox="1"/>
          <p:nvPr/>
        </p:nvSpPr>
        <p:spPr>
          <a:xfrm>
            <a:off x="348549" y="4009062"/>
            <a:ext cx="4512699" cy="2755632"/>
          </a:xfrm>
          <a:prstGeom prst="rect">
            <a:avLst/>
          </a:prstGeom>
        </p:spPr>
        <p:txBody>
          <a:bodyPr vert="horz" lIns="91440" tIns="45720" rIns="91440" bIns="45720" rtlCol="0">
            <a:normAutofit/>
          </a:bodyPr>
          <a:lstStyle/>
          <a:p>
            <a:pPr>
              <a:lnSpc>
                <a:spcPct val="90000"/>
              </a:lnSpc>
              <a:spcAft>
                <a:spcPts val="600"/>
              </a:spcAft>
            </a:pPr>
            <a:r>
              <a:rPr lang="en-US" sz="2000" b="0" i="0" dirty="0">
                <a:effectLst/>
              </a:rPr>
              <a:t>Is the gradual process by which a typical brain develops epilepsy. </a:t>
            </a:r>
          </a:p>
          <a:p>
            <a:pPr>
              <a:lnSpc>
                <a:spcPct val="90000"/>
              </a:lnSpc>
              <a:spcAft>
                <a:spcPts val="600"/>
              </a:spcAft>
            </a:pPr>
            <a:r>
              <a:rPr lang="en-US" sz="2000" dirty="0"/>
              <a:t>It’s a c</a:t>
            </a:r>
            <a:r>
              <a:rPr lang="en-US" sz="2000" b="0" i="0" dirty="0">
                <a:effectLst/>
              </a:rPr>
              <a:t>hronic process that can be triggered by genetic or acquired factors.</a:t>
            </a:r>
          </a:p>
          <a:p>
            <a:pPr>
              <a:lnSpc>
                <a:spcPct val="90000"/>
              </a:lnSpc>
              <a:spcAft>
                <a:spcPts val="600"/>
              </a:spcAft>
            </a:pPr>
            <a:r>
              <a:rPr lang="en-US" sz="2000" b="0" i="0" dirty="0">
                <a:solidFill>
                  <a:srgbClr val="202122"/>
                </a:solidFill>
                <a:effectLst/>
              </a:rPr>
              <a:t>After a brain injury there is frequently a "latent period" in which seizures do not occur.</a:t>
            </a:r>
          </a:p>
          <a:p>
            <a:pPr>
              <a:lnSpc>
                <a:spcPct val="90000"/>
              </a:lnSpc>
              <a:spcAft>
                <a:spcPts val="600"/>
              </a:spcAft>
            </a:pPr>
            <a:endParaRPr lang="en-US" sz="2000" b="0" i="0" dirty="0">
              <a:solidFill>
                <a:srgbClr val="202122"/>
              </a:solidFill>
              <a:effectLst/>
            </a:endParaRPr>
          </a:p>
          <a:p>
            <a:pPr>
              <a:lnSpc>
                <a:spcPct val="90000"/>
              </a:lnSpc>
              <a:spcAft>
                <a:spcPts val="600"/>
              </a:spcAft>
            </a:pPr>
            <a:endParaRPr lang="it-IT" sz="2000" dirty="0"/>
          </a:p>
          <a:p>
            <a:pPr>
              <a:lnSpc>
                <a:spcPct val="90000"/>
              </a:lnSpc>
              <a:spcAft>
                <a:spcPts val="600"/>
              </a:spcAft>
            </a:pPr>
            <a:endParaRPr lang="en-US" sz="2000" dirty="0"/>
          </a:p>
        </p:txBody>
      </p:sp>
      <p:pic>
        <p:nvPicPr>
          <p:cNvPr id="20" name="Picture 19">
            <a:extLst>
              <a:ext uri="{FF2B5EF4-FFF2-40B4-BE49-F238E27FC236}">
                <a16:creationId xmlns:a16="http://schemas.microsoft.com/office/drawing/2014/main" id="{A7BEC95A-0496-1AC1-9611-8E2036B60DCA}"/>
              </a:ext>
            </a:extLst>
          </p:cNvPr>
          <p:cNvPicPr>
            <a:picLocks noChangeAspect="1"/>
          </p:cNvPicPr>
          <p:nvPr/>
        </p:nvPicPr>
        <p:blipFill rotWithShape="1">
          <a:blip r:embed="rId4">
            <a:alphaModFix amt="82000"/>
            <a:extLst>
              <a:ext uri="{BEBA8EAE-BF5A-486C-A8C5-ECC9F3942E4B}">
                <a14:imgProps xmlns:a14="http://schemas.microsoft.com/office/drawing/2010/main">
                  <a14:imgLayer r:embed="rId5">
                    <a14:imgEffect>
                      <a14:colorTemperature colorTemp="6357"/>
                    </a14:imgEffect>
                    <a14:imgEffect>
                      <a14:saturation sat="187000"/>
                    </a14:imgEffect>
                  </a14:imgLayer>
                </a14:imgProps>
              </a:ext>
            </a:extLst>
          </a:blip>
          <a:srcRect l="19744" t="45851" r="6097" b="21496"/>
          <a:stretch/>
        </p:blipFill>
        <p:spPr>
          <a:xfrm>
            <a:off x="5450121" y="3067491"/>
            <a:ext cx="5699514" cy="1411644"/>
          </a:xfrm>
          <a:prstGeom prst="rect">
            <a:avLst/>
          </a:prstGeom>
          <a:effectLst>
            <a:glow rad="127000">
              <a:schemeClr val="bg1"/>
            </a:glow>
            <a:outerShdw blurRad="825500" algn="l" rotWithShape="0">
              <a:schemeClr val="accent1">
                <a:lumMod val="60000"/>
                <a:lumOff val="40000"/>
                <a:alpha val="40000"/>
              </a:schemeClr>
            </a:outerShdw>
            <a:reflection stA="0" endPos="5000" dist="50800" dir="5400000" sy="-100000" algn="bl" rotWithShape="0"/>
            <a:softEdge rad="63500"/>
          </a:effectLst>
        </p:spPr>
      </p:pic>
    </p:spTree>
    <p:extLst>
      <p:ext uri="{BB962C8B-B14F-4D97-AF65-F5344CB8AC3E}">
        <p14:creationId xmlns:p14="http://schemas.microsoft.com/office/powerpoint/2010/main" val="1566467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BC77-0216-0588-FE35-400B9E27B235}"/>
              </a:ext>
            </a:extLst>
          </p:cNvPr>
          <p:cNvSpPr>
            <a:spLocks noGrp="1"/>
          </p:cNvSpPr>
          <p:nvPr>
            <p:ph type="ctrTitle"/>
          </p:nvPr>
        </p:nvSpPr>
        <p:spPr>
          <a:xfrm>
            <a:off x="649163" y="1397000"/>
            <a:ext cx="10893673" cy="2387600"/>
          </a:xfrm>
        </p:spPr>
        <p:txBody>
          <a:bodyPr>
            <a:noAutofit/>
          </a:bodyPr>
          <a:lstStyle/>
          <a:p>
            <a:r>
              <a:rPr lang="it-IT" sz="6000" b="1" dirty="0">
                <a:effectLst>
                  <a:outerShdw blurRad="38100" dist="38100" dir="2700000" algn="tl">
                    <a:srgbClr val="000000">
                      <a:alpha val="43137"/>
                    </a:srgbClr>
                  </a:outerShdw>
                </a:effectLst>
                <a:latin typeface="+mj-lt"/>
              </a:rPr>
              <a:t>EQUILIBRIUM STUDY IN THE SIMPLIFIED MODEL</a:t>
            </a:r>
            <a:br>
              <a:rPr lang="it-IT" sz="6000" dirty="0">
                <a:latin typeface="+mj-lt"/>
              </a:rPr>
            </a:br>
            <a:endParaRPr lang="it-IT" sz="6000" dirty="0">
              <a:effectLst>
                <a:outerShdw blurRad="38100" dist="38100" dir="2700000" algn="tl">
                  <a:srgbClr val="000000">
                    <a:alpha val="43137"/>
                  </a:srgbClr>
                </a:outerShdw>
              </a:effectLst>
            </a:endParaRPr>
          </a:p>
        </p:txBody>
      </p:sp>
      <p:pic>
        <p:nvPicPr>
          <p:cNvPr id="8" name="Immagine 7">
            <a:extLst>
              <a:ext uri="{FF2B5EF4-FFF2-40B4-BE49-F238E27FC236}">
                <a16:creationId xmlns:a16="http://schemas.microsoft.com/office/drawing/2014/main" id="{34C983B2-D48E-9C45-4826-08D5E77A0542}"/>
              </a:ext>
            </a:extLst>
          </p:cNvPr>
          <p:cNvPicPr>
            <a:picLocks noChangeAspect="1"/>
          </p:cNvPicPr>
          <p:nvPr/>
        </p:nvPicPr>
        <p:blipFill>
          <a:blip r:embed="rId2"/>
          <a:stretch>
            <a:fillRect/>
          </a:stretch>
        </p:blipFill>
        <p:spPr>
          <a:xfrm>
            <a:off x="5889767" y="2810432"/>
            <a:ext cx="4817083" cy="3671124"/>
          </a:xfrm>
          <a:prstGeom prst="rect">
            <a:avLst/>
          </a:prstGeom>
          <a:effectLst>
            <a:outerShdw sx="16000" sy="16000" algn="ctr" rotWithShape="0">
              <a:srgbClr val="000000"/>
            </a:outerShdw>
            <a:softEdge rad="863600"/>
          </a:effectLst>
        </p:spPr>
      </p:pic>
    </p:spTree>
    <p:extLst>
      <p:ext uri="{BB962C8B-B14F-4D97-AF65-F5344CB8AC3E}">
        <p14:creationId xmlns:p14="http://schemas.microsoft.com/office/powerpoint/2010/main" val="86928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o 1">
            <a:extLst>
              <a:ext uri="{FF2B5EF4-FFF2-40B4-BE49-F238E27FC236}">
                <a16:creationId xmlns:a16="http://schemas.microsoft.com/office/drawing/2014/main" id="{6BCA49EE-5854-155C-5334-2D3D2520DE09}"/>
              </a:ext>
            </a:extLst>
          </p:cNvPr>
          <p:cNvGrpSpPr/>
          <p:nvPr/>
        </p:nvGrpSpPr>
        <p:grpSpPr>
          <a:xfrm>
            <a:off x="7137177" y="2617049"/>
            <a:ext cx="5054823" cy="1841330"/>
            <a:chOff x="7137177" y="2617049"/>
            <a:chExt cx="5909575" cy="1841330"/>
          </a:xfrm>
        </p:grpSpPr>
        <p:pic>
          <p:nvPicPr>
            <p:cNvPr id="11" name="Picture 10">
              <a:extLst>
                <a:ext uri="{FF2B5EF4-FFF2-40B4-BE49-F238E27FC236}">
                  <a16:creationId xmlns:a16="http://schemas.microsoft.com/office/drawing/2014/main" id="{C8E70302-EEB0-7ED6-B878-589F04F48BB5}"/>
                </a:ext>
              </a:extLst>
            </p:cNvPr>
            <p:cNvPicPr>
              <a:picLocks noChangeAspect="1"/>
            </p:cNvPicPr>
            <p:nvPr/>
          </p:nvPicPr>
          <p:blipFill rotWithShape="1">
            <a:blip r:embed="rId2"/>
            <a:srcRect l="22417" t="26341" r="26750" b="62104"/>
            <a:stretch/>
          </p:blipFill>
          <p:spPr>
            <a:xfrm>
              <a:off x="7137177" y="2617049"/>
              <a:ext cx="5909575" cy="755670"/>
            </a:xfrm>
            <a:prstGeom prst="rect">
              <a:avLst/>
            </a:prstGeom>
          </p:spPr>
        </p:pic>
        <p:pic>
          <p:nvPicPr>
            <p:cNvPr id="12" name="Picture 11">
              <a:extLst>
                <a:ext uri="{FF2B5EF4-FFF2-40B4-BE49-F238E27FC236}">
                  <a16:creationId xmlns:a16="http://schemas.microsoft.com/office/drawing/2014/main" id="{6E79A2FD-283F-D043-4618-59AF8E97679A}"/>
                </a:ext>
              </a:extLst>
            </p:cNvPr>
            <p:cNvPicPr>
              <a:picLocks noChangeAspect="1"/>
            </p:cNvPicPr>
            <p:nvPr/>
          </p:nvPicPr>
          <p:blipFill rotWithShape="1">
            <a:blip r:embed="rId2"/>
            <a:srcRect l="22417" t="43837" r="26750" b="44607"/>
            <a:stretch/>
          </p:blipFill>
          <p:spPr>
            <a:xfrm>
              <a:off x="7137177" y="3342203"/>
              <a:ext cx="5909575" cy="755671"/>
            </a:xfrm>
            <a:prstGeom prst="rect">
              <a:avLst/>
            </a:prstGeom>
          </p:spPr>
        </p:pic>
        <p:pic>
          <p:nvPicPr>
            <p:cNvPr id="13" name="Picture 12">
              <a:extLst>
                <a:ext uri="{FF2B5EF4-FFF2-40B4-BE49-F238E27FC236}">
                  <a16:creationId xmlns:a16="http://schemas.microsoft.com/office/drawing/2014/main" id="{993F18B2-4158-0777-E47F-17F4A55EE5D2}"/>
                </a:ext>
              </a:extLst>
            </p:cNvPr>
            <p:cNvPicPr>
              <a:picLocks noChangeAspect="1"/>
            </p:cNvPicPr>
            <p:nvPr/>
          </p:nvPicPr>
          <p:blipFill rotWithShape="1">
            <a:blip r:embed="rId2"/>
            <a:srcRect l="22417" t="72451" r="26750" b="21715"/>
            <a:stretch/>
          </p:blipFill>
          <p:spPr>
            <a:xfrm>
              <a:off x="7137177" y="4076875"/>
              <a:ext cx="5909575" cy="381504"/>
            </a:xfrm>
            <a:prstGeom prst="rect">
              <a:avLst/>
            </a:prstGeom>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AFCDF8-15BF-3090-897D-0093E73D2BB2}"/>
                  </a:ext>
                </a:extLst>
              </p:cNvPr>
              <p:cNvSpPr txBox="1"/>
              <p:nvPr/>
            </p:nvSpPr>
            <p:spPr>
              <a:xfrm>
                <a:off x="132080" y="330505"/>
                <a:ext cx="9560560" cy="369332"/>
              </a:xfrm>
              <a:prstGeom prst="rect">
                <a:avLst/>
              </a:prstGeom>
              <a:noFill/>
            </p:spPr>
            <p:txBody>
              <a:bodyPr wrap="square">
                <a:spAutoFit/>
              </a:bodyPr>
              <a:lstStyle/>
              <a:p>
                <a:r>
                  <a:rPr lang="en-US" dirty="0"/>
                  <a:t>In a steady state </a:t>
                </a:r>
                <a14:m>
                  <m:oMath xmlns:m="http://schemas.openxmlformats.org/officeDocument/2006/math">
                    <m:sSup>
                      <m:sSupPr>
                        <m:ctrlPr>
                          <a:rPr lang="en-US" i="1" dirty="0" smtClean="0">
                            <a:latin typeface="Cambria Math" panose="02040503050406030204" pitchFamily="18" charset="0"/>
                          </a:rPr>
                        </m:ctrlPr>
                      </m:sSupPr>
                      <m:e>
                        <m:r>
                          <a:rPr lang="it-IT" b="0" i="1" dirty="0" smtClean="0">
                            <a:latin typeface="Cambria Math" panose="02040503050406030204" pitchFamily="18" charset="0"/>
                          </a:rPr>
                          <m:t>𝐵</m:t>
                        </m:r>
                      </m:e>
                      <m:sup>
                        <m:r>
                          <a:rPr lang="it-IT" b="0" i="1" dirty="0" smtClean="0">
                            <a:latin typeface="Cambria Math" panose="02040503050406030204" pitchFamily="18" charset="0"/>
                          </a:rPr>
                          <m:t>.</m:t>
                        </m:r>
                      </m:sup>
                    </m:sSup>
                    <m:r>
                      <a:rPr lang="en-US" i="1" dirty="0" smtClean="0">
                        <a:latin typeface="Cambria Math" panose="02040503050406030204" pitchFamily="18" charset="0"/>
                      </a:rPr>
                      <m:t>=0 </m:t>
                    </m:r>
                    <m:r>
                      <a:rPr lang="en-US" i="1" dirty="0" smtClean="0">
                        <a:latin typeface="Cambria Math" panose="02040503050406030204" pitchFamily="18" charset="0"/>
                      </a:rPr>
                      <m:t>𝑎𝑛𝑑</m:t>
                    </m:r>
                    <m:sSup>
                      <m:sSupPr>
                        <m:ctrlPr>
                          <a:rPr lang="en-US" i="1" dirty="0" smtClean="0">
                            <a:latin typeface="Cambria Math" panose="02040503050406030204" pitchFamily="18" charset="0"/>
                          </a:rPr>
                        </m:ctrlPr>
                      </m:sSupPr>
                      <m:e>
                        <m:r>
                          <a:rPr lang="it-IT" b="0" i="1" dirty="0" smtClean="0">
                            <a:latin typeface="Cambria Math" panose="02040503050406030204" pitchFamily="18" charset="0"/>
                          </a:rPr>
                          <m:t>  </m:t>
                        </m:r>
                        <m:r>
                          <a:rPr lang="it-IT" b="0" i="1" dirty="0" smtClean="0">
                            <a:latin typeface="Cambria Math" panose="02040503050406030204" pitchFamily="18" charset="0"/>
                          </a:rPr>
                          <m:t>𝑅</m:t>
                        </m:r>
                      </m:e>
                      <m:sup>
                        <m:r>
                          <a:rPr lang="it-IT" b="0" i="1" dirty="0" smtClean="0">
                            <a:latin typeface="Cambria Math" panose="02040503050406030204" pitchFamily="18" charset="0"/>
                          </a:rPr>
                          <m:t>.</m:t>
                        </m:r>
                      </m:sup>
                    </m:sSup>
                    <m:r>
                      <a:rPr lang="en-US" i="1" dirty="0" smtClean="0">
                        <a:latin typeface="Cambria Math" panose="02040503050406030204" pitchFamily="18" charset="0"/>
                      </a:rPr>
                      <m:t>=0</m:t>
                    </m:r>
                  </m:oMath>
                </a14:m>
                <a:r>
                  <a:rPr lang="en-US" dirty="0"/>
                  <a:t>, and </a:t>
                </a:r>
                <a:r>
                  <a:rPr lang="it-IT" dirty="0" err="1"/>
                  <a:t>substituting</a:t>
                </a:r>
                <a:r>
                  <a:rPr lang="it-IT" dirty="0"/>
                  <a:t> </a:t>
                </a:r>
                <a14:m>
                  <m:oMath xmlns:m="http://schemas.openxmlformats.org/officeDocument/2006/math">
                    <m:r>
                      <a:rPr lang="it-IT" i="1" dirty="0" smtClean="0">
                        <a:latin typeface="Cambria Math" panose="02040503050406030204" pitchFamily="18" charset="0"/>
                      </a:rPr>
                      <m:t>𝑆</m:t>
                    </m:r>
                    <m:r>
                      <a:rPr lang="it-IT" i="1" dirty="0" smtClean="0">
                        <a:latin typeface="Cambria Math" panose="02040503050406030204" pitchFamily="18" charset="0"/>
                      </a:rPr>
                      <m:t>(</m:t>
                    </m:r>
                    <m:r>
                      <a:rPr lang="it-IT" i="1" dirty="0" smtClean="0">
                        <a:latin typeface="Cambria Math" panose="02040503050406030204" pitchFamily="18" charset="0"/>
                      </a:rPr>
                      <m:t>𝐼</m:t>
                    </m:r>
                    <m:r>
                      <a:rPr lang="it-IT" i="1" dirty="0" smtClean="0">
                        <a:latin typeface="Cambria Math" panose="02040503050406030204" pitchFamily="18" charset="0"/>
                      </a:rPr>
                      <m:t>,</m:t>
                    </m:r>
                    <m:r>
                      <a:rPr lang="it-IT" i="1" dirty="0" smtClean="0">
                        <a:latin typeface="Cambria Math" panose="02040503050406030204" pitchFamily="18" charset="0"/>
                      </a:rPr>
                      <m:t>𝑅</m:t>
                    </m:r>
                    <m:r>
                      <a:rPr lang="it-IT" i="1" dirty="0" smtClean="0">
                        <a:latin typeface="Cambria Math" panose="02040503050406030204" pitchFamily="18" charset="0"/>
                      </a:rPr>
                      <m:t>) </m:t>
                    </m:r>
                  </m:oMath>
                </a14:m>
                <a:r>
                  <a:rPr lang="it-IT" dirty="0"/>
                  <a:t>we </a:t>
                </a:r>
                <a:r>
                  <a:rPr lang="it-IT" dirty="0" err="1"/>
                  <a:t>obtain</a:t>
                </a:r>
                <a:r>
                  <a:rPr lang="it-IT" dirty="0"/>
                  <a:t>:</a:t>
                </a:r>
              </a:p>
            </p:txBody>
          </p:sp>
        </mc:Choice>
        <mc:Fallback xmlns="">
          <p:sp>
            <p:nvSpPr>
              <p:cNvPr id="3" name="TextBox 2">
                <a:extLst>
                  <a:ext uri="{FF2B5EF4-FFF2-40B4-BE49-F238E27FC236}">
                    <a16:creationId xmlns:a16="http://schemas.microsoft.com/office/drawing/2014/main" id="{46AFCDF8-15BF-3090-897D-0093E73D2BB2}"/>
                  </a:ext>
                </a:extLst>
              </p:cNvPr>
              <p:cNvSpPr txBox="1">
                <a:spLocks noRot="1" noChangeAspect="1" noMove="1" noResize="1" noEditPoints="1" noAdjustHandles="1" noChangeArrowheads="1" noChangeShapeType="1" noTextEdit="1"/>
              </p:cNvSpPr>
              <p:nvPr/>
            </p:nvSpPr>
            <p:spPr>
              <a:xfrm>
                <a:off x="132080" y="330505"/>
                <a:ext cx="9560560" cy="369332"/>
              </a:xfrm>
              <a:prstGeom prst="rect">
                <a:avLst/>
              </a:prstGeom>
              <a:blipFill>
                <a:blip r:embed="rId3"/>
                <a:stretch>
                  <a:fillRect l="-574" t="-8197" b="-24590"/>
                </a:stretch>
              </a:blipFill>
            </p:spPr>
            <p:txBody>
              <a:bodyPr/>
              <a:lstStyle/>
              <a:p>
                <a:r>
                  <a:rPr lang="it-IT">
                    <a:noFill/>
                  </a:rPr>
                  <a:t> </a:t>
                </a:r>
              </a:p>
            </p:txBody>
          </p:sp>
        </mc:Fallback>
      </mc:AlternateContent>
      <p:pic>
        <p:nvPicPr>
          <p:cNvPr id="5" name="Picture 4">
            <a:extLst>
              <a:ext uri="{FF2B5EF4-FFF2-40B4-BE49-F238E27FC236}">
                <a16:creationId xmlns:a16="http://schemas.microsoft.com/office/drawing/2014/main" id="{0C87FC34-D8B2-5AF4-32C5-48AB372F8BA9}"/>
              </a:ext>
            </a:extLst>
          </p:cNvPr>
          <p:cNvPicPr>
            <a:picLocks noChangeAspect="1"/>
          </p:cNvPicPr>
          <p:nvPr/>
        </p:nvPicPr>
        <p:blipFill rotWithShape="1">
          <a:blip r:embed="rId4"/>
          <a:srcRect l="28250" t="40148" r="17750" b="46222"/>
          <a:stretch/>
        </p:blipFill>
        <p:spPr>
          <a:xfrm>
            <a:off x="132080" y="818904"/>
            <a:ext cx="7370859" cy="1046480"/>
          </a:xfrm>
          <a:prstGeom prst="rect">
            <a:avLst/>
          </a:prstGeom>
        </p:spPr>
      </p:pic>
      <p:pic>
        <p:nvPicPr>
          <p:cNvPr id="7" name="Picture 6">
            <a:extLst>
              <a:ext uri="{FF2B5EF4-FFF2-40B4-BE49-F238E27FC236}">
                <a16:creationId xmlns:a16="http://schemas.microsoft.com/office/drawing/2014/main" id="{29A00033-D2A4-CCFE-5B2B-9BEB6A9D0EA8}"/>
              </a:ext>
            </a:extLst>
          </p:cNvPr>
          <p:cNvPicPr>
            <a:picLocks noChangeAspect="1"/>
          </p:cNvPicPr>
          <p:nvPr/>
        </p:nvPicPr>
        <p:blipFill rotWithShape="1">
          <a:blip r:embed="rId5"/>
          <a:srcRect l="32667" t="61037" r="18500" b="25037"/>
          <a:stretch/>
        </p:blipFill>
        <p:spPr>
          <a:xfrm>
            <a:off x="214440" y="2948236"/>
            <a:ext cx="6523800" cy="104648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90E451A-ECC0-F937-FE48-7BEE69E82940}"/>
                  </a:ext>
                </a:extLst>
              </p:cNvPr>
              <p:cNvSpPr txBox="1"/>
              <p:nvPr/>
            </p:nvSpPr>
            <p:spPr>
              <a:xfrm>
                <a:off x="214440" y="2019008"/>
                <a:ext cx="7711438" cy="646331"/>
              </a:xfrm>
              <a:prstGeom prst="rect">
                <a:avLst/>
              </a:prstGeom>
              <a:noFill/>
            </p:spPr>
            <p:txBody>
              <a:bodyPr wrap="square">
                <a:spAutoFit/>
              </a:bodyPr>
              <a:lstStyle/>
              <a:p>
                <a:r>
                  <a:rPr lang="en-US" dirty="0"/>
                  <a:t>The steady states (fixed points) in the system are the result of an intersection of </a:t>
                </a:r>
                <a14:m>
                  <m:oMath xmlns:m="http://schemas.openxmlformats.org/officeDocument/2006/math">
                    <m:sSup>
                      <m:sSupPr>
                        <m:ctrlPr>
                          <a:rPr lang="en-US" i="1" dirty="0" smtClean="0">
                            <a:latin typeface="Cambria Math" panose="02040503050406030204" pitchFamily="18" charset="0"/>
                          </a:rPr>
                        </m:ctrlPr>
                      </m:sSupPr>
                      <m:e>
                        <m:r>
                          <a:rPr lang="it-IT" b="0" i="1" dirty="0" smtClean="0">
                            <a:latin typeface="Cambria Math" panose="02040503050406030204" pitchFamily="18" charset="0"/>
                          </a:rPr>
                          <m:t>𝐵</m:t>
                        </m:r>
                      </m:e>
                      <m:sup>
                        <m:r>
                          <a:rPr lang="it-IT" b="0" i="1" dirty="0" smtClean="0">
                            <a:latin typeface="Cambria Math" panose="02040503050406030204" pitchFamily="18" charset="0"/>
                          </a:rPr>
                          <m:t>.</m:t>
                        </m:r>
                      </m:sup>
                    </m:sSup>
                    <m:r>
                      <a:rPr lang="en-US" i="1" dirty="0" smtClean="0">
                        <a:latin typeface="Cambria Math" panose="02040503050406030204" pitchFamily="18" charset="0"/>
                      </a:rPr>
                      <m:t>=0 </m:t>
                    </m:r>
                    <m:r>
                      <a:rPr lang="en-US" i="1" dirty="0" smtClean="0">
                        <a:latin typeface="Cambria Math" panose="02040503050406030204" pitchFamily="18" charset="0"/>
                      </a:rPr>
                      <m:t>𝑎𝑛𝑑</m:t>
                    </m:r>
                    <m:sSup>
                      <m:sSupPr>
                        <m:ctrlPr>
                          <a:rPr lang="en-US" i="1" dirty="0" smtClean="0">
                            <a:latin typeface="Cambria Math" panose="02040503050406030204" pitchFamily="18" charset="0"/>
                          </a:rPr>
                        </m:ctrlPr>
                      </m:sSupPr>
                      <m:e>
                        <m:r>
                          <a:rPr lang="it-IT" b="0" i="1" dirty="0" smtClean="0">
                            <a:latin typeface="Cambria Math" panose="02040503050406030204" pitchFamily="18" charset="0"/>
                          </a:rPr>
                          <m:t>  </m:t>
                        </m:r>
                        <m:r>
                          <a:rPr lang="it-IT" b="0" i="1" dirty="0" smtClean="0">
                            <a:latin typeface="Cambria Math" panose="02040503050406030204" pitchFamily="18" charset="0"/>
                          </a:rPr>
                          <m:t>𝑅</m:t>
                        </m:r>
                      </m:e>
                      <m:sup>
                        <m:r>
                          <a:rPr lang="it-IT" b="0" i="1" dirty="0" smtClean="0">
                            <a:latin typeface="Cambria Math" panose="02040503050406030204" pitchFamily="18" charset="0"/>
                          </a:rPr>
                          <m:t>.</m:t>
                        </m:r>
                      </m:sup>
                    </m:sSup>
                    <m:r>
                      <a:rPr lang="en-US" i="1" dirty="0" smtClean="0">
                        <a:latin typeface="Cambria Math" panose="02040503050406030204" pitchFamily="18" charset="0"/>
                      </a:rPr>
                      <m:t>=0</m:t>
                    </m:r>
                  </m:oMath>
                </a14:m>
                <a:r>
                  <a:rPr lang="en-US" dirty="0"/>
                  <a:t> , substituting the parameters from Tab.2, we obtain:</a:t>
                </a:r>
                <a:endParaRPr lang="it-IT" dirty="0"/>
              </a:p>
            </p:txBody>
          </p:sp>
        </mc:Choice>
        <mc:Fallback xmlns="">
          <p:sp>
            <p:nvSpPr>
              <p:cNvPr id="9" name="TextBox 8">
                <a:extLst>
                  <a:ext uri="{FF2B5EF4-FFF2-40B4-BE49-F238E27FC236}">
                    <a16:creationId xmlns:a16="http://schemas.microsoft.com/office/drawing/2014/main" id="{490E451A-ECC0-F937-FE48-7BEE69E82940}"/>
                  </a:ext>
                </a:extLst>
              </p:cNvPr>
              <p:cNvSpPr txBox="1">
                <a:spLocks noRot="1" noChangeAspect="1" noMove="1" noResize="1" noEditPoints="1" noAdjustHandles="1" noChangeArrowheads="1" noChangeShapeType="1" noTextEdit="1"/>
              </p:cNvSpPr>
              <p:nvPr/>
            </p:nvSpPr>
            <p:spPr>
              <a:xfrm>
                <a:off x="214440" y="2019008"/>
                <a:ext cx="7711438" cy="646331"/>
              </a:xfrm>
              <a:prstGeom prst="rect">
                <a:avLst/>
              </a:prstGeom>
              <a:blipFill>
                <a:blip r:embed="rId6"/>
                <a:stretch>
                  <a:fillRect l="-632" t="-4717" b="-14151"/>
                </a:stretch>
              </a:blipFill>
            </p:spPr>
            <p:txBody>
              <a:bodyPr/>
              <a:lstStyle/>
              <a:p>
                <a:r>
                  <a:rPr lang="it-IT">
                    <a:noFill/>
                  </a:rPr>
                  <a:t> </a:t>
                </a:r>
              </a:p>
            </p:txBody>
          </p:sp>
        </mc:Fallback>
      </mc:AlternateContent>
      <p:sp>
        <p:nvSpPr>
          <p:cNvPr id="14" name="TextBox 13">
            <a:extLst>
              <a:ext uri="{FF2B5EF4-FFF2-40B4-BE49-F238E27FC236}">
                <a16:creationId xmlns:a16="http://schemas.microsoft.com/office/drawing/2014/main" id="{B614B0A3-8382-10D3-9465-0E543852C4CA}"/>
              </a:ext>
            </a:extLst>
          </p:cNvPr>
          <p:cNvSpPr txBox="1"/>
          <p:nvPr/>
        </p:nvSpPr>
        <p:spPr>
          <a:xfrm>
            <a:off x="7320055" y="4537877"/>
            <a:ext cx="2199100" cy="307777"/>
          </a:xfrm>
          <a:prstGeom prst="rect">
            <a:avLst/>
          </a:prstGeom>
          <a:noFill/>
        </p:spPr>
        <p:txBody>
          <a:bodyPr wrap="square">
            <a:spAutoFit/>
          </a:bodyPr>
          <a:lstStyle/>
          <a:p>
            <a:r>
              <a:rPr lang="it-IT" sz="1400" dirty="0"/>
              <a:t>Tab.1 </a:t>
            </a:r>
            <a:r>
              <a:rPr lang="it-IT" sz="1400" dirty="0" err="1"/>
              <a:t>Parameters</a:t>
            </a:r>
            <a:r>
              <a:rPr lang="it-IT" sz="1400" dirty="0"/>
              <a:t> value</a:t>
            </a:r>
          </a:p>
        </p:txBody>
      </p:sp>
      <p:sp>
        <p:nvSpPr>
          <p:cNvPr id="16" name="TextBox 15">
            <a:extLst>
              <a:ext uri="{FF2B5EF4-FFF2-40B4-BE49-F238E27FC236}">
                <a16:creationId xmlns:a16="http://schemas.microsoft.com/office/drawing/2014/main" id="{CB319019-0335-2A79-B37D-6401DD6DF08F}"/>
              </a:ext>
            </a:extLst>
          </p:cNvPr>
          <p:cNvSpPr txBox="1"/>
          <p:nvPr/>
        </p:nvSpPr>
        <p:spPr>
          <a:xfrm>
            <a:off x="214440" y="4501579"/>
            <a:ext cx="6614160" cy="369332"/>
          </a:xfrm>
          <a:prstGeom prst="rect">
            <a:avLst/>
          </a:prstGeom>
          <a:noFill/>
        </p:spPr>
        <p:txBody>
          <a:bodyPr wrap="square">
            <a:spAutoFit/>
          </a:bodyPr>
          <a:lstStyle/>
          <a:p>
            <a:r>
              <a:rPr lang="it-IT" dirty="0"/>
              <a:t>The </a:t>
            </a:r>
            <a:r>
              <a:rPr lang="it-IT" dirty="0" err="1"/>
              <a:t>Jacobian</a:t>
            </a:r>
            <a:r>
              <a:rPr lang="it-IT" dirty="0"/>
              <a:t> of the </a:t>
            </a:r>
            <a:r>
              <a:rPr lang="it-IT" dirty="0" err="1"/>
              <a:t>linearized</a:t>
            </a:r>
            <a:r>
              <a:rPr lang="it-IT" dirty="0"/>
              <a:t> system </a:t>
            </a:r>
            <a:r>
              <a:rPr lang="it-IT" dirty="0" err="1"/>
              <a:t>around</a:t>
            </a:r>
            <a:r>
              <a:rPr lang="it-IT" dirty="0"/>
              <a:t> </a:t>
            </a:r>
            <a:r>
              <a:rPr lang="it-IT" dirty="0" err="1"/>
              <a:t>each</a:t>
            </a:r>
            <a:r>
              <a:rPr lang="it-IT" dirty="0"/>
              <a:t> </a:t>
            </a:r>
            <a:r>
              <a:rPr lang="it-IT" dirty="0" err="1"/>
              <a:t>fixed</a:t>
            </a:r>
            <a:r>
              <a:rPr lang="it-IT" dirty="0"/>
              <a:t> point </a:t>
            </a:r>
            <a:r>
              <a:rPr lang="it-IT" dirty="0" err="1"/>
              <a:t>is</a:t>
            </a:r>
            <a:r>
              <a:rPr lang="it-IT" dirty="0"/>
              <a:t>:</a:t>
            </a:r>
          </a:p>
        </p:txBody>
      </p:sp>
      <p:pic>
        <p:nvPicPr>
          <p:cNvPr id="18" name="Picture 17">
            <a:extLst>
              <a:ext uri="{FF2B5EF4-FFF2-40B4-BE49-F238E27FC236}">
                <a16:creationId xmlns:a16="http://schemas.microsoft.com/office/drawing/2014/main" id="{7CB16455-4F58-7E8C-B6A7-58FF1D64A42D}"/>
              </a:ext>
            </a:extLst>
          </p:cNvPr>
          <p:cNvPicPr>
            <a:picLocks noChangeAspect="1"/>
          </p:cNvPicPr>
          <p:nvPr/>
        </p:nvPicPr>
        <p:blipFill rotWithShape="1">
          <a:blip r:embed="rId7"/>
          <a:srcRect l="43833" t="36741" r="40750" b="41333"/>
          <a:stretch/>
        </p:blipFill>
        <p:spPr>
          <a:xfrm>
            <a:off x="214440" y="5079115"/>
            <a:ext cx="1879600" cy="1503680"/>
          </a:xfrm>
          <a:prstGeom prst="rect">
            <a:avLst/>
          </a:prstGeom>
        </p:spPr>
      </p:pic>
      <p:pic>
        <p:nvPicPr>
          <p:cNvPr id="20" name="Picture 19">
            <a:extLst>
              <a:ext uri="{FF2B5EF4-FFF2-40B4-BE49-F238E27FC236}">
                <a16:creationId xmlns:a16="http://schemas.microsoft.com/office/drawing/2014/main" id="{709D939E-ABE8-ECF6-34CA-988CDAFBAECD}"/>
              </a:ext>
            </a:extLst>
          </p:cNvPr>
          <p:cNvPicPr>
            <a:picLocks noChangeAspect="1"/>
          </p:cNvPicPr>
          <p:nvPr/>
        </p:nvPicPr>
        <p:blipFill rotWithShape="1">
          <a:blip r:embed="rId7"/>
          <a:srcRect l="6167" t="57820" r="36428" b="33839"/>
          <a:stretch/>
        </p:blipFill>
        <p:spPr>
          <a:xfrm>
            <a:off x="2377439" y="5453121"/>
            <a:ext cx="9245601" cy="755669"/>
          </a:xfrm>
          <a:prstGeom prst="rect">
            <a:avLst/>
          </a:prstGeom>
        </p:spPr>
      </p:pic>
    </p:spTree>
    <p:extLst>
      <p:ext uri="{BB962C8B-B14F-4D97-AF65-F5344CB8AC3E}">
        <p14:creationId xmlns:p14="http://schemas.microsoft.com/office/powerpoint/2010/main" val="757249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539F751-3481-8EAC-6D4A-598E5B8F9539}"/>
                  </a:ext>
                </a:extLst>
              </p:cNvPr>
              <p:cNvSpPr txBox="1"/>
              <p:nvPr/>
            </p:nvSpPr>
            <p:spPr>
              <a:xfrm>
                <a:off x="302518" y="715938"/>
                <a:ext cx="11452601" cy="646331"/>
              </a:xfrm>
              <a:prstGeom prst="rect">
                <a:avLst/>
              </a:prstGeom>
              <a:noFill/>
            </p:spPr>
            <p:txBody>
              <a:bodyPr wrap="square">
                <a:spAutoFit/>
              </a:bodyPr>
              <a:lstStyle/>
              <a:p>
                <a:r>
                  <a:rPr lang="it-IT" dirty="0"/>
                  <a:t>The </a:t>
                </a:r>
                <a:r>
                  <a:rPr lang="it-IT" b="1" dirty="0" err="1"/>
                  <a:t>eigenvalues</a:t>
                </a:r>
                <a:r>
                  <a:rPr lang="it-IT" dirty="0"/>
                  <a:t> for </a:t>
                </a:r>
                <a:r>
                  <a:rPr lang="it-IT" dirty="0" err="1"/>
                  <a:t>each</a:t>
                </a:r>
                <a:r>
                  <a:rPr lang="it-IT" dirty="0"/>
                  <a:t> </a:t>
                </a:r>
                <a:r>
                  <a:rPr lang="it-IT" dirty="0" err="1"/>
                  <a:t>fixed</a:t>
                </a:r>
                <a:r>
                  <a:rPr lang="it-IT" dirty="0"/>
                  <a:t> point in the </a:t>
                </a:r>
                <a:r>
                  <a:rPr lang="it-IT" dirty="0" err="1"/>
                  <a:t>phase</a:t>
                </a:r>
                <a:r>
                  <a:rPr lang="it-IT" dirty="0"/>
                  <a:t> </a:t>
                </a:r>
                <a:r>
                  <a:rPr lang="it-IT" dirty="0" err="1"/>
                  <a:t>plane</a:t>
                </a:r>
                <a:r>
                  <a:rPr lang="it-IT" dirty="0"/>
                  <a:t> </a:t>
                </a:r>
                <a14:m>
                  <m:oMath xmlns:m="http://schemas.openxmlformats.org/officeDocument/2006/math">
                    <m:r>
                      <a:rPr lang="it-IT" i="1" dirty="0" smtClean="0">
                        <a:latin typeface="Cambria Math" panose="02040503050406030204" pitchFamily="18" charset="0"/>
                      </a:rPr>
                      <m:t>(</m:t>
                    </m:r>
                    <m:r>
                      <a:rPr lang="it-IT" i="1" dirty="0" smtClean="0">
                        <a:latin typeface="Cambria Math" panose="02040503050406030204" pitchFamily="18" charset="0"/>
                      </a:rPr>
                      <m:t>𝐵</m:t>
                    </m:r>
                    <m:r>
                      <a:rPr lang="it-IT" i="1" dirty="0">
                        <a:latin typeface="Cambria Math" panose="02040503050406030204" pitchFamily="18" charset="0"/>
                      </a:rPr>
                      <m:t>,</m:t>
                    </m:r>
                    <m:r>
                      <a:rPr lang="it-IT" i="1" dirty="0" smtClean="0">
                        <a:latin typeface="Cambria Math" panose="02040503050406030204" pitchFamily="18" charset="0"/>
                      </a:rPr>
                      <m:t>𝑅</m:t>
                    </m:r>
                    <m:r>
                      <a:rPr lang="it-IT" i="1" dirty="0" smtClean="0">
                        <a:latin typeface="Cambria Math" panose="02040503050406030204" pitchFamily="18" charset="0"/>
                      </a:rPr>
                      <m:t>) </m:t>
                    </m:r>
                  </m:oMath>
                </a14:m>
                <a:r>
                  <a:rPr lang="it-IT" dirty="0"/>
                  <a:t>are the </a:t>
                </a:r>
                <a:r>
                  <a:rPr lang="it-IT" dirty="0" err="1"/>
                  <a:t>eigenvalues</a:t>
                </a:r>
                <a:r>
                  <a:rPr lang="it-IT" dirty="0"/>
                  <a:t> of the </a:t>
                </a:r>
                <a:r>
                  <a:rPr lang="it-IT" dirty="0" err="1"/>
                  <a:t>Jacobian</a:t>
                </a:r>
                <a:r>
                  <a:rPr lang="it-IT" dirty="0"/>
                  <a:t> </a:t>
                </a:r>
                <a:r>
                  <a:rPr lang="it-IT" dirty="0" err="1"/>
                  <a:t>evaluated</a:t>
                </a:r>
                <a:r>
                  <a:rPr lang="it-IT" dirty="0"/>
                  <a:t> </a:t>
                </a:r>
                <a:r>
                  <a:rPr lang="it-IT" dirty="0" err="1"/>
                  <a:t>at</a:t>
                </a:r>
                <a:r>
                  <a:rPr lang="it-IT" dirty="0"/>
                  <a:t> </a:t>
                </a:r>
                <a14:m>
                  <m:oMath xmlns:m="http://schemas.openxmlformats.org/officeDocument/2006/math">
                    <m:r>
                      <a:rPr lang="it-IT" i="1" dirty="0" smtClean="0">
                        <a:latin typeface="Cambria Math" panose="02040503050406030204" pitchFamily="18" charset="0"/>
                      </a:rPr>
                      <m:t>𝐵</m:t>
                    </m:r>
                    <m:r>
                      <a:rPr lang="it-IT" i="1" dirty="0">
                        <a:latin typeface="Cambria Math" panose="02040503050406030204" pitchFamily="18" charset="0"/>
                      </a:rPr>
                      <m:t>,</m:t>
                    </m:r>
                    <m:r>
                      <a:rPr lang="it-IT" i="1" dirty="0" smtClean="0">
                        <a:latin typeface="Cambria Math" panose="02040503050406030204" pitchFamily="18" charset="0"/>
                      </a:rPr>
                      <m:t>𝑅</m:t>
                    </m:r>
                  </m:oMath>
                </a14:m>
                <a:r>
                  <a:rPr lang="it-IT" dirty="0"/>
                  <a:t>. Analysing the </a:t>
                </a:r>
                <a:r>
                  <a:rPr lang="it-IT" dirty="0" err="1"/>
                  <a:t>fixed</a:t>
                </a:r>
                <a:r>
                  <a:rPr lang="it-IT" dirty="0"/>
                  <a:t> point positions and </a:t>
                </a:r>
                <a:r>
                  <a:rPr lang="it-IT" dirty="0" err="1"/>
                  <a:t>their</a:t>
                </a:r>
                <a:r>
                  <a:rPr lang="it-IT" dirty="0"/>
                  <a:t> </a:t>
                </a:r>
                <a:r>
                  <a:rPr lang="it-IT" dirty="0" err="1"/>
                  <a:t>corresponding</a:t>
                </a:r>
                <a:r>
                  <a:rPr lang="it-IT" dirty="0"/>
                  <a:t> </a:t>
                </a:r>
                <a:r>
                  <a:rPr lang="it-IT" dirty="0" err="1"/>
                  <a:t>eigenvalues</a:t>
                </a:r>
                <a:r>
                  <a:rPr lang="it-IT" dirty="0"/>
                  <a:t>, we can </a:t>
                </a:r>
                <a:r>
                  <a:rPr lang="it-IT" dirty="0" err="1"/>
                  <a:t>describe</a:t>
                </a:r>
                <a:r>
                  <a:rPr lang="it-IT" dirty="0"/>
                  <a:t> the state-</a:t>
                </a:r>
                <a:r>
                  <a:rPr lang="it-IT" dirty="0" err="1"/>
                  <a:t>space</a:t>
                </a:r>
                <a:r>
                  <a:rPr lang="it-IT" dirty="0"/>
                  <a:t> of the system:</a:t>
                </a:r>
              </a:p>
            </p:txBody>
          </p:sp>
        </mc:Choice>
        <mc:Fallback xmlns="">
          <p:sp>
            <p:nvSpPr>
              <p:cNvPr id="3" name="TextBox 2">
                <a:extLst>
                  <a:ext uri="{FF2B5EF4-FFF2-40B4-BE49-F238E27FC236}">
                    <a16:creationId xmlns:a16="http://schemas.microsoft.com/office/drawing/2014/main" id="{C539F751-3481-8EAC-6D4A-598E5B8F9539}"/>
                  </a:ext>
                </a:extLst>
              </p:cNvPr>
              <p:cNvSpPr txBox="1">
                <a:spLocks noRot="1" noChangeAspect="1" noMove="1" noResize="1" noEditPoints="1" noAdjustHandles="1" noChangeArrowheads="1" noChangeShapeType="1" noTextEdit="1"/>
              </p:cNvSpPr>
              <p:nvPr/>
            </p:nvSpPr>
            <p:spPr>
              <a:xfrm>
                <a:off x="302518" y="715938"/>
                <a:ext cx="11452601" cy="646331"/>
              </a:xfrm>
              <a:prstGeom prst="rect">
                <a:avLst/>
              </a:prstGeom>
              <a:blipFill>
                <a:blip r:embed="rId2"/>
                <a:stretch>
                  <a:fillRect l="-479" t="-4717" b="-1415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EAE4D5-8187-F5B4-B00B-76A2532014C1}"/>
                  </a:ext>
                </a:extLst>
              </p:cNvPr>
              <p:cNvSpPr txBox="1"/>
              <p:nvPr/>
            </p:nvSpPr>
            <p:spPr>
              <a:xfrm>
                <a:off x="302518" y="2129517"/>
                <a:ext cx="11046202" cy="3474284"/>
              </a:xfrm>
              <a:prstGeom prst="rect">
                <a:avLst/>
              </a:prstGeom>
              <a:noFill/>
            </p:spPr>
            <p:txBody>
              <a:bodyPr wrap="square">
                <a:spAutoFit/>
              </a:bodyPr>
              <a:lstStyle/>
              <a:p>
                <a:r>
                  <a:rPr lang="it-IT" b="1" dirty="0"/>
                  <a:t>1. </a:t>
                </a:r>
                <a:r>
                  <a:rPr lang="it-IT" dirty="0"/>
                  <a:t> </a:t>
                </a:r>
                <a:r>
                  <a:rPr lang="it-IT" dirty="0" err="1"/>
                  <a:t>When</a:t>
                </a:r>
                <a:r>
                  <a:rPr lang="it-IT" dirty="0"/>
                  <a:t>   </a:t>
                </a:r>
                <a14:m>
                  <m:oMath xmlns:m="http://schemas.openxmlformats.org/officeDocument/2006/math">
                    <m:r>
                      <a:rPr lang="it-IT" b="0" i="0" dirty="0" smtClean="0">
                        <a:latin typeface="Cambria Math" panose="02040503050406030204" pitchFamily="18" charset="0"/>
                      </a:rPr>
                      <m:t>0</m:t>
                    </m:r>
                    <m:r>
                      <a:rPr lang="it-IT" b="0" i="1" dirty="0" smtClean="0">
                        <a:latin typeface="Cambria Math" panose="02040503050406030204" pitchFamily="18" charset="0"/>
                        <a:ea typeface="Cambria Math" panose="02040503050406030204" pitchFamily="18" charset="0"/>
                      </a:rPr>
                      <m:t>≤</m:t>
                    </m:r>
                    <m:sSub>
                      <m:sSubPr>
                        <m:ctrlPr>
                          <a:rPr lang="it-IT" i="1" dirty="0">
                            <a:latin typeface="Cambria Math" panose="02040503050406030204" pitchFamily="18" charset="0"/>
                          </a:rPr>
                        </m:ctrlPr>
                      </m:sSubPr>
                      <m:e>
                        <m:r>
                          <a:rPr lang="it-IT" i="1" dirty="0">
                            <a:latin typeface="Cambria Math" panose="02040503050406030204" pitchFamily="18" charset="0"/>
                          </a:rPr>
                          <m:t>𝐷</m:t>
                        </m:r>
                      </m:e>
                      <m:sub>
                        <m:r>
                          <a:rPr lang="it-IT" i="1" dirty="0">
                            <a:latin typeface="Cambria Math" panose="02040503050406030204" pitchFamily="18" charset="0"/>
                          </a:rPr>
                          <m:t>𝑐</m:t>
                        </m:r>
                        <m:r>
                          <a:rPr lang="it-IT" b="0" i="1" dirty="0" smtClean="0">
                            <a:latin typeface="Cambria Math" panose="02040503050406030204" pitchFamily="18" charset="0"/>
                          </a:rPr>
                          <m:t>𝑜𝑠𝑡</m:t>
                        </m:r>
                        <m:r>
                          <m:rPr>
                            <m:nor/>
                          </m:rPr>
                          <a:rPr lang="it-IT" dirty="0"/>
                          <m:t> </m:t>
                        </m:r>
                      </m:sub>
                    </m:sSub>
                    <m:r>
                      <a:rPr lang="it-IT" sz="2000" i="1" dirty="0" smtClean="0">
                        <a:latin typeface="Cambria Math" panose="02040503050406030204" pitchFamily="18" charset="0"/>
                      </a:rPr>
                      <m:t>&lt; </m:t>
                    </m:r>
                    <m:sSub>
                      <m:sSubPr>
                        <m:ctrlPr>
                          <a:rPr lang="it-IT" sz="2000" i="1" dirty="0" smtClean="0">
                            <a:latin typeface="Cambria Math" panose="02040503050406030204" pitchFamily="18" charset="0"/>
                          </a:rPr>
                        </m:ctrlPr>
                      </m:sSubPr>
                      <m:e>
                        <m:r>
                          <a:rPr lang="it-IT" sz="2000" b="0" i="1" dirty="0" smtClean="0">
                            <a:latin typeface="Cambria Math" panose="02040503050406030204" pitchFamily="18" charset="0"/>
                          </a:rPr>
                          <m:t>𝐷</m:t>
                        </m:r>
                      </m:e>
                      <m:sub>
                        <m:r>
                          <a:rPr lang="it-IT" sz="2000" i="1" dirty="0">
                            <a:latin typeface="Cambria Math" panose="02040503050406030204" pitchFamily="18" charset="0"/>
                          </a:rPr>
                          <m:t>𝑐𝑟𝑖𝑡𝑖𝑐𝑎𝑙</m:t>
                        </m:r>
                        <m:r>
                          <m:rPr>
                            <m:nor/>
                          </m:rPr>
                          <a:rPr lang="it-IT" sz="2000" dirty="0"/>
                          <m:t> </m:t>
                        </m:r>
                      </m:sub>
                    </m:sSub>
                  </m:oMath>
                </a14:m>
                <a:endParaRPr lang="it-IT" sz="2000" dirty="0"/>
              </a:p>
              <a:p>
                <a:r>
                  <a:rPr lang="it-IT" dirty="0"/>
                  <a:t>The system </a:t>
                </a:r>
                <a:r>
                  <a:rPr lang="it-IT" dirty="0" err="1"/>
                  <a:t>has</a:t>
                </a:r>
                <a:r>
                  <a:rPr lang="it-IT" dirty="0"/>
                  <a:t> 3 </a:t>
                </a:r>
                <a:r>
                  <a:rPr lang="it-IT" dirty="0" err="1"/>
                  <a:t>fixed</a:t>
                </a:r>
                <a:r>
                  <a:rPr lang="it-IT" dirty="0"/>
                  <a:t> points: a </a:t>
                </a:r>
                <a:r>
                  <a:rPr lang="it-IT" dirty="0" err="1"/>
                  <a:t>stable</a:t>
                </a:r>
                <a:r>
                  <a:rPr lang="it-IT" dirty="0"/>
                  <a:t> </a:t>
                </a:r>
                <a:r>
                  <a:rPr lang="it-IT" dirty="0" err="1"/>
                  <a:t>steadystate</a:t>
                </a:r>
                <a:r>
                  <a:rPr lang="it-IT" dirty="0"/>
                  <a:t> (negative </a:t>
                </a:r>
                <a:r>
                  <a:rPr lang="it-IT" dirty="0" err="1"/>
                  <a:t>eigenvalues</a:t>
                </a:r>
                <a:r>
                  <a:rPr lang="it-IT" dirty="0"/>
                  <a:t>) </a:t>
                </a:r>
                <a:r>
                  <a:rPr lang="it-IT" dirty="0" err="1"/>
                  <a:t>around</a:t>
                </a:r>
                <a:r>
                  <a:rPr lang="it-IT" dirty="0"/>
                  <a:t> the </a:t>
                </a:r>
                <a:r>
                  <a:rPr lang="it-IT" dirty="0" err="1"/>
                  <a:t>origin</a:t>
                </a:r>
                <a:r>
                  <a:rPr lang="it-IT" dirty="0"/>
                  <a:t>; a </a:t>
                </a:r>
                <a:r>
                  <a:rPr lang="it-IT" dirty="0" err="1"/>
                  <a:t>saddle</a:t>
                </a:r>
                <a:r>
                  <a:rPr lang="it-IT" dirty="0"/>
                  <a:t> point (one positive and one negative </a:t>
                </a:r>
                <a:r>
                  <a:rPr lang="it-IT" dirty="0" err="1"/>
                  <a:t>eigenvalue</a:t>
                </a:r>
                <a:r>
                  <a:rPr lang="it-IT" dirty="0"/>
                  <a:t>); a </a:t>
                </a:r>
                <a:r>
                  <a:rPr lang="it-IT" dirty="0" err="1"/>
                  <a:t>stable</a:t>
                </a:r>
                <a:r>
                  <a:rPr lang="it-IT" dirty="0"/>
                  <a:t> steady state (negative </a:t>
                </a:r>
                <a:r>
                  <a:rPr lang="it-IT" dirty="0" err="1"/>
                  <a:t>eigenvalues</a:t>
                </a:r>
                <a:r>
                  <a:rPr lang="it-IT" dirty="0"/>
                  <a:t>) </a:t>
                </a:r>
                <a:r>
                  <a:rPr lang="it-IT" dirty="0" err="1"/>
                  <a:t>distanced</a:t>
                </a:r>
                <a:r>
                  <a:rPr lang="it-IT" dirty="0"/>
                  <a:t> from the </a:t>
                </a:r>
                <a:r>
                  <a:rPr lang="it-IT" dirty="0" err="1"/>
                  <a:t>origin</a:t>
                </a:r>
                <a:r>
                  <a:rPr lang="it-IT" dirty="0"/>
                  <a:t> in the first </a:t>
                </a:r>
                <a:r>
                  <a:rPr lang="it-IT" dirty="0" err="1"/>
                  <a:t>quadrant</a:t>
                </a:r>
                <a:endParaRPr lang="it-IT" dirty="0"/>
              </a:p>
              <a:p>
                <a:endParaRPr lang="it-IT" dirty="0"/>
              </a:p>
              <a:p>
                <a:r>
                  <a:rPr lang="it-IT" b="1" dirty="0"/>
                  <a:t>2.  </a:t>
                </a:r>
                <a:r>
                  <a:rPr lang="it-IT" dirty="0" err="1"/>
                  <a:t>When</a:t>
                </a:r>
                <a:r>
                  <a:rPr lang="it-IT" dirty="0"/>
                  <a:t> </a:t>
                </a:r>
                <a14:m>
                  <m:oMath xmlns:m="http://schemas.openxmlformats.org/officeDocument/2006/math">
                    <m:sSub>
                      <m:sSubPr>
                        <m:ctrlPr>
                          <a:rPr lang="it-IT" i="1" dirty="0" smtClean="0">
                            <a:latin typeface="Cambria Math" panose="02040503050406030204" pitchFamily="18" charset="0"/>
                          </a:rPr>
                        </m:ctrlPr>
                      </m:sSubPr>
                      <m:e>
                        <m:r>
                          <a:rPr lang="it-IT" b="0" i="1" dirty="0" smtClean="0">
                            <a:latin typeface="Cambria Math" panose="02040503050406030204" pitchFamily="18" charset="0"/>
                          </a:rPr>
                          <m:t>   </m:t>
                        </m:r>
                        <m:r>
                          <a:rPr lang="it-IT" i="1" dirty="0">
                            <a:latin typeface="Cambria Math" panose="02040503050406030204" pitchFamily="18" charset="0"/>
                          </a:rPr>
                          <m:t>𝐷</m:t>
                        </m:r>
                      </m:e>
                      <m:sub>
                        <m:r>
                          <a:rPr lang="it-IT" i="1" dirty="0">
                            <a:latin typeface="Cambria Math" panose="02040503050406030204" pitchFamily="18" charset="0"/>
                          </a:rPr>
                          <m:t>𝑐𝑟𝑖𝑡𝑖𝑐𝑎𝑙</m:t>
                        </m:r>
                        <m:r>
                          <m:rPr>
                            <m:nor/>
                          </m:rPr>
                          <a:rPr lang="it-IT" dirty="0"/>
                          <m:t> </m:t>
                        </m:r>
                      </m:sub>
                    </m:sSub>
                    <m:r>
                      <a:rPr lang="it-IT" b="0" i="1" dirty="0" smtClean="0">
                        <a:latin typeface="Cambria Math" panose="02040503050406030204" pitchFamily="18" charset="0"/>
                      </a:rPr>
                      <m:t>=</m:t>
                    </m:r>
                    <m:r>
                      <a:rPr lang="it-IT" sz="1800" i="1" dirty="0" smtClean="0">
                        <a:latin typeface="Cambria Math" panose="02040503050406030204" pitchFamily="18" charset="0"/>
                      </a:rPr>
                      <m:t> </m:t>
                    </m:r>
                    <m:sSub>
                      <m:sSubPr>
                        <m:ctrlPr>
                          <a:rPr lang="it-IT" sz="1800" i="1" dirty="0" smtClean="0">
                            <a:latin typeface="Cambria Math" panose="02040503050406030204" pitchFamily="18" charset="0"/>
                          </a:rPr>
                        </m:ctrlPr>
                      </m:sSubPr>
                      <m:e>
                        <m:sSub>
                          <m:sSubPr>
                            <m:ctrlPr>
                              <a:rPr lang="it-IT" sz="1800" i="1" dirty="0" smtClean="0">
                                <a:latin typeface="Cambria Math" panose="02040503050406030204" pitchFamily="18" charset="0"/>
                              </a:rPr>
                            </m:ctrlPr>
                          </m:sSubPr>
                          <m:e>
                            <m:r>
                              <a:rPr lang="it-IT" sz="1800" b="0" i="1" dirty="0" smtClean="0">
                                <a:latin typeface="Cambria Math" panose="02040503050406030204" pitchFamily="18" charset="0"/>
                              </a:rPr>
                              <m:t>𝐷</m:t>
                            </m:r>
                          </m:e>
                          <m:sub>
                            <m:r>
                              <a:rPr lang="it-IT" sz="1800" b="0" i="1" dirty="0" smtClean="0">
                                <a:latin typeface="Cambria Math" panose="02040503050406030204" pitchFamily="18" charset="0"/>
                              </a:rPr>
                              <m:t>𝑐𝑜𝑠𝑡</m:t>
                            </m:r>
                          </m:sub>
                        </m:sSub>
                        <m:r>
                          <a:rPr lang="it-IT" sz="1800" b="0" i="1" dirty="0" smtClean="0">
                            <a:latin typeface="Cambria Math" panose="02040503050406030204" pitchFamily="18" charset="0"/>
                            <a:ea typeface="Cambria Math" panose="02040503050406030204" pitchFamily="18" charset="0"/>
                          </a:rPr>
                          <m:t>≈0.41</m:t>
                        </m:r>
                      </m:e>
                      <m:sub>
                        <m:r>
                          <m:rPr>
                            <m:nor/>
                          </m:rPr>
                          <a:rPr lang="it-IT" sz="1800" dirty="0"/>
                          <m:t> </m:t>
                        </m:r>
                      </m:sub>
                    </m:sSub>
                  </m:oMath>
                </a14:m>
                <a:endParaRPr lang="it-IT" dirty="0"/>
              </a:p>
              <a:p>
                <a:r>
                  <a:rPr lang="it-IT" dirty="0"/>
                  <a:t>The system </a:t>
                </a:r>
                <a:r>
                  <a:rPr lang="it-IT" dirty="0" err="1"/>
                  <a:t>undergoes</a:t>
                </a:r>
                <a:r>
                  <a:rPr lang="it-IT" dirty="0"/>
                  <a:t> the </a:t>
                </a:r>
                <a:r>
                  <a:rPr lang="it-IT" dirty="0" err="1"/>
                  <a:t>saddle</a:t>
                </a:r>
                <a:r>
                  <a:rPr lang="it-IT" dirty="0"/>
                  <a:t> </a:t>
                </a:r>
                <a:r>
                  <a:rPr lang="it-IT" dirty="0" err="1"/>
                  <a:t>node</a:t>
                </a:r>
                <a:r>
                  <a:rPr lang="it-IT" dirty="0"/>
                  <a:t> </a:t>
                </a:r>
                <a:r>
                  <a:rPr lang="it-IT" dirty="0" err="1"/>
                  <a:t>bifurcation</a:t>
                </a:r>
                <a:r>
                  <a:rPr lang="it-IT" dirty="0"/>
                  <a:t> and </a:t>
                </a:r>
                <a:r>
                  <a:rPr lang="it-IT" dirty="0" err="1"/>
                  <a:t>has</a:t>
                </a:r>
                <a:r>
                  <a:rPr lang="it-IT" dirty="0"/>
                  <a:t> 2 </a:t>
                </a:r>
                <a:r>
                  <a:rPr lang="it-IT" dirty="0" err="1"/>
                  <a:t>fixed</a:t>
                </a:r>
                <a:r>
                  <a:rPr lang="it-IT" dirty="0"/>
                  <a:t> points: a </a:t>
                </a:r>
                <a:r>
                  <a:rPr lang="it-IT" dirty="0" err="1"/>
                  <a:t>stable</a:t>
                </a:r>
                <a:r>
                  <a:rPr lang="it-IT" dirty="0"/>
                  <a:t> steady state(negative </a:t>
                </a:r>
                <a:r>
                  <a:rPr lang="it-IT" dirty="0" err="1"/>
                  <a:t>eigenvalues</a:t>
                </a:r>
                <a:r>
                  <a:rPr lang="it-IT" dirty="0"/>
                  <a:t>) </a:t>
                </a:r>
                <a:r>
                  <a:rPr lang="it-IT" dirty="0" err="1"/>
                  <a:t>distanced</a:t>
                </a:r>
                <a:r>
                  <a:rPr lang="it-IT" dirty="0"/>
                  <a:t> from the </a:t>
                </a:r>
                <a:r>
                  <a:rPr lang="it-IT" dirty="0" err="1"/>
                  <a:t>origin</a:t>
                </a:r>
                <a:r>
                  <a:rPr lang="it-IT" dirty="0"/>
                  <a:t> in the first </a:t>
                </a:r>
                <a:r>
                  <a:rPr lang="it-IT" dirty="0" err="1"/>
                  <a:t>quadrant</a:t>
                </a:r>
                <a:r>
                  <a:rPr lang="it-IT" dirty="0"/>
                  <a:t>, and a </a:t>
                </a:r>
                <a:r>
                  <a:rPr lang="it-IT" dirty="0" err="1"/>
                  <a:t>semistable</a:t>
                </a:r>
                <a:r>
                  <a:rPr lang="it-IT" dirty="0"/>
                  <a:t> point (one </a:t>
                </a:r>
                <a:r>
                  <a:rPr lang="it-IT" dirty="0" err="1"/>
                  <a:t>eigenvalue</a:t>
                </a:r>
                <a:r>
                  <a:rPr lang="it-IT" dirty="0"/>
                  <a:t> </a:t>
                </a:r>
                <a:r>
                  <a:rPr lang="it-IT" dirty="0" err="1"/>
                  <a:t>equal</a:t>
                </a:r>
                <a:r>
                  <a:rPr lang="it-IT" dirty="0"/>
                  <a:t> to 0) in the position of </a:t>
                </a:r>
                <a:r>
                  <a:rPr lang="it-IT" dirty="0" err="1"/>
                  <a:t>collision</a:t>
                </a:r>
                <a:r>
                  <a:rPr lang="it-IT" dirty="0"/>
                  <a:t> of </a:t>
                </a:r>
                <a:r>
                  <a:rPr lang="it-IT" dirty="0" err="1"/>
                  <a:t>two</a:t>
                </a:r>
                <a:r>
                  <a:rPr lang="it-IT" dirty="0"/>
                  <a:t> </a:t>
                </a:r>
                <a:r>
                  <a:rPr lang="it-IT" dirty="0" err="1"/>
                  <a:t>fixed</a:t>
                </a:r>
                <a:r>
                  <a:rPr lang="it-IT" dirty="0"/>
                  <a:t> points</a:t>
                </a:r>
              </a:p>
              <a:p>
                <a:endParaRPr lang="it-IT" dirty="0"/>
              </a:p>
              <a:p>
                <a:r>
                  <a:rPr lang="it-IT" b="1" dirty="0"/>
                  <a:t>3.  </a:t>
                </a:r>
                <a:r>
                  <a:rPr lang="it-IT" dirty="0" err="1"/>
                  <a:t>When</a:t>
                </a:r>
                <a14:m>
                  <m:oMath xmlns:m="http://schemas.openxmlformats.org/officeDocument/2006/math">
                    <m:sSub>
                      <m:sSubPr>
                        <m:ctrlPr>
                          <a:rPr lang="it-IT" i="1" dirty="0">
                            <a:latin typeface="Cambria Math" panose="02040503050406030204" pitchFamily="18" charset="0"/>
                          </a:rPr>
                        </m:ctrlPr>
                      </m:sSubPr>
                      <m:e>
                        <m:r>
                          <a:rPr lang="it-IT" b="0" i="1" dirty="0" smtClean="0">
                            <a:latin typeface="Cambria Math" panose="02040503050406030204" pitchFamily="18" charset="0"/>
                          </a:rPr>
                          <m:t>   </m:t>
                        </m:r>
                        <m:r>
                          <a:rPr lang="it-IT" i="1" dirty="0">
                            <a:latin typeface="Cambria Math" panose="02040503050406030204" pitchFamily="18" charset="0"/>
                          </a:rPr>
                          <m:t>𝐷</m:t>
                        </m:r>
                      </m:e>
                      <m:sub>
                        <m:r>
                          <a:rPr lang="it-IT" i="1" dirty="0">
                            <a:latin typeface="Cambria Math" panose="02040503050406030204" pitchFamily="18" charset="0"/>
                          </a:rPr>
                          <m:t>𝑐𝑟𝑖𝑡𝑖𝑐𝑎𝑙</m:t>
                        </m:r>
                        <m:r>
                          <m:rPr>
                            <m:nor/>
                          </m:rPr>
                          <a:rPr lang="it-IT" dirty="0"/>
                          <m:t> </m:t>
                        </m:r>
                      </m:sub>
                    </m:sSub>
                    <m:r>
                      <a:rPr lang="it-IT" sz="1800" i="1" dirty="0" smtClean="0">
                        <a:latin typeface="Cambria Math" panose="02040503050406030204" pitchFamily="18" charset="0"/>
                      </a:rPr>
                      <m:t>&lt; </m:t>
                    </m:r>
                    <m:sSub>
                      <m:sSubPr>
                        <m:ctrlPr>
                          <a:rPr lang="it-IT" sz="1800" i="1" dirty="0" smtClean="0">
                            <a:latin typeface="Cambria Math" panose="02040503050406030204" pitchFamily="18" charset="0"/>
                          </a:rPr>
                        </m:ctrlPr>
                      </m:sSubPr>
                      <m:e>
                        <m:sSub>
                          <m:sSubPr>
                            <m:ctrlPr>
                              <a:rPr lang="it-IT" sz="1800" i="1" dirty="0" smtClean="0">
                                <a:latin typeface="Cambria Math" panose="02040503050406030204" pitchFamily="18" charset="0"/>
                              </a:rPr>
                            </m:ctrlPr>
                          </m:sSubPr>
                          <m:e>
                            <m:r>
                              <a:rPr lang="it-IT" sz="1800" b="0" i="1" dirty="0" smtClean="0">
                                <a:latin typeface="Cambria Math" panose="02040503050406030204" pitchFamily="18" charset="0"/>
                              </a:rPr>
                              <m:t>𝐷</m:t>
                            </m:r>
                          </m:e>
                          <m:sub>
                            <m:r>
                              <a:rPr lang="it-IT" sz="1800" b="0" i="1" dirty="0" smtClean="0">
                                <a:latin typeface="Cambria Math" panose="02040503050406030204" pitchFamily="18" charset="0"/>
                              </a:rPr>
                              <m:t>𝑐𝑜𝑠𝑡</m:t>
                            </m:r>
                          </m:sub>
                        </m:sSub>
                      </m:e>
                      <m:sub>
                        <m:r>
                          <m:rPr>
                            <m:nor/>
                          </m:rPr>
                          <a:rPr lang="it-IT" sz="1800" dirty="0"/>
                          <m:t> </m:t>
                        </m:r>
                      </m:sub>
                    </m:sSub>
                    <m:r>
                      <a:rPr lang="it-IT" sz="1800" b="0" i="1" dirty="0" smtClean="0">
                        <a:latin typeface="Cambria Math" panose="02040503050406030204" pitchFamily="18" charset="0"/>
                      </a:rPr>
                      <m:t>&lt;</m:t>
                    </m:r>
                    <m:sSub>
                      <m:sSubPr>
                        <m:ctrlPr>
                          <a:rPr lang="it-IT" i="1" dirty="0">
                            <a:latin typeface="Cambria Math" panose="02040503050406030204" pitchFamily="18" charset="0"/>
                          </a:rPr>
                        </m:ctrlPr>
                      </m:sSubPr>
                      <m:e>
                        <m:r>
                          <a:rPr lang="it-IT" i="1" dirty="0">
                            <a:latin typeface="Cambria Math" panose="02040503050406030204" pitchFamily="18" charset="0"/>
                          </a:rPr>
                          <m:t>𝐷</m:t>
                        </m:r>
                      </m:e>
                      <m:sub>
                        <m:r>
                          <a:rPr lang="it-IT" b="0" i="1" dirty="0" smtClean="0">
                            <a:latin typeface="Cambria Math" panose="02040503050406030204" pitchFamily="18" charset="0"/>
                          </a:rPr>
                          <m:t>𝑚𝑎𝑥</m:t>
                        </m:r>
                      </m:sub>
                    </m:sSub>
                    <m:r>
                      <a:rPr lang="it-IT" b="0" i="1" dirty="0" smtClean="0">
                        <a:latin typeface="Cambria Math" panose="02040503050406030204" pitchFamily="18" charset="0"/>
                      </a:rPr>
                      <m:t> </m:t>
                    </m:r>
                  </m:oMath>
                </a14:m>
                <a:endParaRPr lang="it-IT" dirty="0"/>
              </a:p>
              <a:p>
                <a:r>
                  <a:rPr lang="it-IT" dirty="0"/>
                  <a:t>The system </a:t>
                </a:r>
                <a:r>
                  <a:rPr lang="it-IT" dirty="0" err="1"/>
                  <a:t>has</a:t>
                </a:r>
                <a:r>
                  <a:rPr lang="it-IT" dirty="0"/>
                  <a:t> 1fixed point-a </a:t>
                </a:r>
                <a:r>
                  <a:rPr lang="it-IT" dirty="0" err="1"/>
                  <a:t>stable</a:t>
                </a:r>
                <a:r>
                  <a:rPr lang="it-IT" dirty="0"/>
                  <a:t> </a:t>
                </a:r>
                <a:r>
                  <a:rPr lang="it-IT" dirty="0" err="1"/>
                  <a:t>steadystate</a:t>
                </a:r>
                <a:r>
                  <a:rPr lang="it-IT" dirty="0"/>
                  <a:t> (negative </a:t>
                </a:r>
                <a:r>
                  <a:rPr lang="it-IT" dirty="0" err="1"/>
                  <a:t>eigenvalues</a:t>
                </a:r>
                <a:r>
                  <a:rPr lang="it-IT" dirty="0"/>
                  <a:t>) </a:t>
                </a:r>
                <a:r>
                  <a:rPr lang="it-IT" dirty="0" err="1"/>
                  <a:t>distanced</a:t>
                </a:r>
                <a:r>
                  <a:rPr lang="it-IT" dirty="0"/>
                  <a:t> from the </a:t>
                </a:r>
                <a:r>
                  <a:rPr lang="it-IT" dirty="0" err="1"/>
                  <a:t>origin</a:t>
                </a:r>
                <a:r>
                  <a:rPr lang="it-IT" dirty="0"/>
                  <a:t> in the first </a:t>
                </a:r>
                <a:r>
                  <a:rPr lang="it-IT" dirty="0" err="1"/>
                  <a:t>quadrant</a:t>
                </a:r>
                <a:endParaRPr lang="it-IT" dirty="0"/>
              </a:p>
            </p:txBody>
          </p:sp>
        </mc:Choice>
        <mc:Fallback xmlns="">
          <p:sp>
            <p:nvSpPr>
              <p:cNvPr id="4" name="TextBox 3">
                <a:extLst>
                  <a:ext uri="{FF2B5EF4-FFF2-40B4-BE49-F238E27FC236}">
                    <a16:creationId xmlns:a16="http://schemas.microsoft.com/office/drawing/2014/main" id="{6DEAE4D5-8187-F5B4-B00B-76A2532014C1}"/>
                  </a:ext>
                </a:extLst>
              </p:cNvPr>
              <p:cNvSpPr txBox="1">
                <a:spLocks noRot="1" noChangeAspect="1" noMove="1" noResize="1" noEditPoints="1" noAdjustHandles="1" noChangeArrowheads="1" noChangeShapeType="1" noTextEdit="1"/>
              </p:cNvSpPr>
              <p:nvPr/>
            </p:nvSpPr>
            <p:spPr>
              <a:xfrm>
                <a:off x="302518" y="2129517"/>
                <a:ext cx="11046202" cy="3474284"/>
              </a:xfrm>
              <a:prstGeom prst="rect">
                <a:avLst/>
              </a:prstGeom>
              <a:blipFill>
                <a:blip r:embed="rId3"/>
                <a:stretch>
                  <a:fillRect l="-497" t="-175" b="-1930"/>
                </a:stretch>
              </a:blipFill>
            </p:spPr>
            <p:txBody>
              <a:bodyPr/>
              <a:lstStyle/>
              <a:p>
                <a:r>
                  <a:rPr lang="it-IT">
                    <a:noFill/>
                  </a:rPr>
                  <a:t> </a:t>
                </a:r>
              </a:p>
            </p:txBody>
          </p:sp>
        </mc:Fallback>
      </mc:AlternateContent>
    </p:spTree>
    <p:extLst>
      <p:ext uri="{BB962C8B-B14F-4D97-AF65-F5344CB8AC3E}">
        <p14:creationId xmlns:p14="http://schemas.microsoft.com/office/powerpoint/2010/main" val="3812615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A4DABA21-7BDA-8E54-F10A-4FC8112C7731}"/>
              </a:ext>
            </a:extLst>
          </p:cNvPr>
          <p:cNvPicPr>
            <a:picLocks noChangeAspect="1"/>
          </p:cNvPicPr>
          <p:nvPr/>
        </p:nvPicPr>
        <p:blipFill>
          <a:blip r:embed="rId2"/>
          <a:stretch>
            <a:fillRect/>
          </a:stretch>
        </p:blipFill>
        <p:spPr>
          <a:xfrm>
            <a:off x="6096000" y="2011076"/>
            <a:ext cx="5693568" cy="3367058"/>
          </a:xfrm>
          <a:prstGeom prst="rect">
            <a:avLst/>
          </a:prstGeom>
        </p:spPr>
      </p:pic>
      <p:pic>
        <p:nvPicPr>
          <p:cNvPr id="4" name="Immagine 3">
            <a:extLst>
              <a:ext uri="{FF2B5EF4-FFF2-40B4-BE49-F238E27FC236}">
                <a16:creationId xmlns:a16="http://schemas.microsoft.com/office/drawing/2014/main" id="{CA79A497-8896-8C78-5C23-9DBD636E3A83}"/>
              </a:ext>
            </a:extLst>
          </p:cNvPr>
          <p:cNvPicPr>
            <a:picLocks noChangeAspect="1"/>
          </p:cNvPicPr>
          <p:nvPr/>
        </p:nvPicPr>
        <p:blipFill>
          <a:blip r:embed="rId3"/>
          <a:stretch>
            <a:fillRect/>
          </a:stretch>
        </p:blipFill>
        <p:spPr>
          <a:xfrm>
            <a:off x="6417407" y="5618768"/>
            <a:ext cx="5645385" cy="377985"/>
          </a:xfrm>
          <a:prstGeom prst="rect">
            <a:avLst/>
          </a:prstGeom>
        </p:spPr>
      </p:pic>
      <p:sp>
        <p:nvSpPr>
          <p:cNvPr id="6" name="Oval 25">
            <a:extLst>
              <a:ext uri="{FF2B5EF4-FFF2-40B4-BE49-F238E27FC236}">
                <a16:creationId xmlns:a16="http://schemas.microsoft.com/office/drawing/2014/main" id="{A432F4EC-7107-A15F-8237-9863B3D20F53}"/>
              </a:ext>
            </a:extLst>
          </p:cNvPr>
          <p:cNvSpPr/>
          <p:nvPr/>
        </p:nvSpPr>
        <p:spPr>
          <a:xfrm>
            <a:off x="2926891" y="3428999"/>
            <a:ext cx="166955" cy="11558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 24">
            <a:extLst>
              <a:ext uri="{FF2B5EF4-FFF2-40B4-BE49-F238E27FC236}">
                <a16:creationId xmlns:a16="http://schemas.microsoft.com/office/drawing/2014/main" id="{1034CF51-44D1-D276-0499-0A4550F8F0B5}"/>
              </a:ext>
            </a:extLst>
          </p:cNvPr>
          <p:cNvSpPr/>
          <p:nvPr/>
        </p:nvSpPr>
        <p:spPr>
          <a:xfrm>
            <a:off x="2122096" y="4234480"/>
            <a:ext cx="114767" cy="106264"/>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23">
            <a:extLst>
              <a:ext uri="{FF2B5EF4-FFF2-40B4-BE49-F238E27FC236}">
                <a16:creationId xmlns:a16="http://schemas.microsoft.com/office/drawing/2014/main" id="{6699AA77-7F17-07D4-8DDA-6CEA1FC54819}"/>
              </a:ext>
            </a:extLst>
          </p:cNvPr>
          <p:cNvSpPr/>
          <p:nvPr/>
        </p:nvSpPr>
        <p:spPr>
          <a:xfrm>
            <a:off x="4250383" y="2878291"/>
            <a:ext cx="114767" cy="10626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B8FE1E4E-0EE8-C479-66E6-1781E8A5680B}"/>
              </a:ext>
            </a:extLst>
          </p:cNvPr>
          <p:cNvSpPr txBox="1"/>
          <p:nvPr/>
        </p:nvSpPr>
        <p:spPr>
          <a:xfrm>
            <a:off x="395218" y="534997"/>
            <a:ext cx="5914594" cy="923330"/>
          </a:xfrm>
          <a:prstGeom prst="rect">
            <a:avLst/>
          </a:prstGeom>
          <a:noFill/>
        </p:spPr>
        <p:txBody>
          <a:bodyPr wrap="square" rtlCol="0">
            <a:spAutoFit/>
          </a:bodyPr>
          <a:lstStyle/>
          <a:p>
            <a:r>
              <a:rPr lang="en-US" sz="3600" b="1" dirty="0">
                <a:solidFill>
                  <a:schemeClr val="accent1"/>
                </a:solidFill>
                <a:effectLst>
                  <a:outerShdw blurRad="38100" dist="38100" dir="2700000" algn="tl">
                    <a:srgbClr val="000000">
                      <a:alpha val="43137"/>
                    </a:srgbClr>
                  </a:outerShdw>
                </a:effectLst>
              </a:rPr>
              <a:t>STATE SPACE REPRESENTATION</a:t>
            </a:r>
          </a:p>
          <a:p>
            <a:endParaRPr lang="it-IT" dirty="0"/>
          </a:p>
        </p:txBody>
      </p:sp>
      <p:sp>
        <p:nvSpPr>
          <p:cNvPr id="10" name="CasellaDiTesto 9">
            <a:extLst>
              <a:ext uri="{FF2B5EF4-FFF2-40B4-BE49-F238E27FC236}">
                <a16:creationId xmlns:a16="http://schemas.microsoft.com/office/drawing/2014/main" id="{BF8943E6-68C8-53AE-CD6C-2F14C749C1E7}"/>
              </a:ext>
            </a:extLst>
          </p:cNvPr>
          <p:cNvSpPr txBox="1"/>
          <p:nvPr/>
        </p:nvSpPr>
        <p:spPr>
          <a:xfrm>
            <a:off x="614033" y="1650931"/>
            <a:ext cx="4959626" cy="4801314"/>
          </a:xfrm>
          <a:prstGeom prst="rect">
            <a:avLst/>
          </a:prstGeom>
          <a:noFill/>
        </p:spPr>
        <p:txBody>
          <a:bodyPr wrap="square" rtlCol="0">
            <a:spAutoFit/>
          </a:bodyPr>
          <a:lstStyle/>
          <a:p>
            <a:r>
              <a:rPr lang="en-US" dirty="0"/>
              <a:t>Stability analysis shows that in the absence of neuronal loss, the system is bistable, having 3 steady states: </a:t>
            </a:r>
          </a:p>
          <a:p>
            <a:endParaRPr lang="en-US" dirty="0"/>
          </a:p>
          <a:p>
            <a:pPr marL="285750" indent="-285750">
              <a:buFontTx/>
              <a:buChar char="-"/>
            </a:pPr>
            <a:r>
              <a:rPr lang="en-US" dirty="0"/>
              <a:t>‘healthy’ steady state in the origin</a:t>
            </a:r>
          </a:p>
          <a:p>
            <a:endParaRPr lang="en-US" dirty="0"/>
          </a:p>
          <a:p>
            <a:pPr marL="285750" indent="-285750">
              <a:buFontTx/>
              <a:buChar char="-"/>
            </a:pPr>
            <a:r>
              <a:rPr lang="en-US" dirty="0"/>
              <a:t>unstable fixed point</a:t>
            </a:r>
          </a:p>
          <a:p>
            <a:pPr marL="285750" indent="-285750">
              <a:buFontTx/>
              <a:buChar char="-"/>
            </a:pPr>
            <a:endParaRPr lang="en-US" dirty="0"/>
          </a:p>
          <a:p>
            <a:pPr marL="285750" indent="-285750">
              <a:buFontTx/>
              <a:buChar char="-"/>
            </a:pPr>
            <a:r>
              <a:rPr lang="en-US" dirty="0"/>
              <a:t>stable steady state corresponding to the state of progressed </a:t>
            </a:r>
          </a:p>
          <a:p>
            <a:pPr marL="285750" indent="-285750">
              <a:buFontTx/>
              <a:buChar char="-"/>
            </a:pPr>
            <a:endParaRPr lang="en-US" dirty="0"/>
          </a:p>
          <a:p>
            <a:pPr marL="285750" indent="-285750">
              <a:buFontTx/>
              <a:buChar char="-"/>
            </a:pPr>
            <a:r>
              <a:rPr lang="en-US" dirty="0"/>
              <a:t>A separatrix, illustrated with a black dashed line separates the basins of attraction of the two stable steady states.</a:t>
            </a:r>
          </a:p>
          <a:p>
            <a:pPr marL="285750" indent="-285750">
              <a:buFontTx/>
              <a:buChar char="-"/>
            </a:pPr>
            <a:endParaRPr lang="en-US" dirty="0"/>
          </a:p>
          <a:p>
            <a:pPr marL="285750" indent="-285750">
              <a:buFontTx/>
              <a:buChar char="-"/>
            </a:pPr>
            <a:r>
              <a:rPr lang="en-US" dirty="0"/>
              <a:t> The neurotoxicity threshold (for neuronal death) is illustrated with a red dashed line</a:t>
            </a:r>
            <a:endParaRPr lang="it-IT" dirty="0"/>
          </a:p>
        </p:txBody>
      </p:sp>
      <p:cxnSp>
        <p:nvCxnSpPr>
          <p:cNvPr id="12" name="Connettore diritto 11">
            <a:extLst>
              <a:ext uri="{FF2B5EF4-FFF2-40B4-BE49-F238E27FC236}">
                <a16:creationId xmlns:a16="http://schemas.microsoft.com/office/drawing/2014/main" id="{E7B61527-949B-CD75-8EA3-6DB1D1558410}"/>
              </a:ext>
            </a:extLst>
          </p:cNvPr>
          <p:cNvCxnSpPr/>
          <p:nvPr/>
        </p:nvCxnSpPr>
        <p:spPr>
          <a:xfrm>
            <a:off x="3032886" y="5368803"/>
            <a:ext cx="692963"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4" name="Connettore diritto 13">
            <a:extLst>
              <a:ext uri="{FF2B5EF4-FFF2-40B4-BE49-F238E27FC236}">
                <a16:creationId xmlns:a16="http://schemas.microsoft.com/office/drawing/2014/main" id="{39E71F83-B92E-0396-209A-F1608D8E0265}"/>
              </a:ext>
            </a:extLst>
          </p:cNvPr>
          <p:cNvCxnSpPr/>
          <p:nvPr/>
        </p:nvCxnSpPr>
        <p:spPr>
          <a:xfrm>
            <a:off x="4365150" y="6240962"/>
            <a:ext cx="860581" cy="0"/>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84775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415627-2EF3-81E5-09C4-F49344FC858B}"/>
              </a:ext>
            </a:extLst>
          </p:cNvPr>
          <p:cNvPicPr>
            <a:picLocks noChangeAspect="1"/>
          </p:cNvPicPr>
          <p:nvPr/>
        </p:nvPicPr>
        <p:blipFill rotWithShape="1">
          <a:blip r:embed="rId2"/>
          <a:srcRect l="32679" t="27075" r="33801" b="28027"/>
          <a:stretch/>
        </p:blipFill>
        <p:spPr>
          <a:xfrm>
            <a:off x="436219" y="1103387"/>
            <a:ext cx="6202313" cy="4672973"/>
          </a:xfrm>
          <a:prstGeom prst="rect">
            <a:avLst/>
          </a:prstGeom>
        </p:spPr>
      </p:pic>
      <p:sp>
        <p:nvSpPr>
          <p:cNvPr id="5" name="TextBox 4">
            <a:extLst>
              <a:ext uri="{FF2B5EF4-FFF2-40B4-BE49-F238E27FC236}">
                <a16:creationId xmlns:a16="http://schemas.microsoft.com/office/drawing/2014/main" id="{E9C986CA-1614-BE2D-7B8A-BA5EF2475DBA}"/>
              </a:ext>
            </a:extLst>
          </p:cNvPr>
          <p:cNvSpPr txBox="1"/>
          <p:nvPr/>
        </p:nvSpPr>
        <p:spPr>
          <a:xfrm>
            <a:off x="193364" y="5945175"/>
            <a:ext cx="11702920" cy="307777"/>
          </a:xfrm>
          <a:prstGeom prst="rect">
            <a:avLst/>
          </a:prstGeom>
          <a:noFill/>
        </p:spPr>
        <p:txBody>
          <a:bodyPr wrap="square">
            <a:spAutoFit/>
          </a:bodyPr>
          <a:lstStyle/>
          <a:p>
            <a:r>
              <a:rPr lang="it-IT" sz="1400" dirty="0"/>
              <a:t>Fig. 9 </a:t>
            </a:r>
            <a:r>
              <a:rPr lang="it-IT" sz="1400" dirty="0" err="1"/>
              <a:t>dynamical</a:t>
            </a:r>
            <a:r>
              <a:rPr lang="it-IT" sz="1400" dirty="0"/>
              <a:t> </a:t>
            </a:r>
            <a:r>
              <a:rPr lang="it-IT" sz="1400" dirty="0" err="1"/>
              <a:t>landscape</a:t>
            </a:r>
            <a:r>
              <a:rPr lang="it-IT" sz="1400" dirty="0"/>
              <a:t> of the system </a:t>
            </a:r>
            <a:r>
              <a:rPr lang="it-IT" sz="1400" dirty="0" err="1"/>
              <a:t>simulating</a:t>
            </a:r>
            <a:r>
              <a:rPr lang="it-IT" sz="1400" dirty="0"/>
              <a:t> the rate model, </a:t>
            </a:r>
            <a:r>
              <a:rPr lang="it-IT" sz="1400" dirty="0" err="1"/>
              <a:t>wrt</a:t>
            </a:r>
            <a:r>
              <a:rPr lang="it-IT" sz="1400" dirty="0"/>
              <a:t> the </a:t>
            </a:r>
            <a:r>
              <a:rPr lang="it-IT" sz="1400" dirty="0" err="1"/>
              <a:t>parameters</a:t>
            </a:r>
            <a:r>
              <a:rPr lang="it-IT" sz="1400" dirty="0"/>
              <a:t> </a:t>
            </a:r>
            <a:r>
              <a:rPr lang="it-IT" sz="1400" dirty="0" err="1"/>
              <a:t>used</a:t>
            </a:r>
            <a:r>
              <a:rPr lang="it-IT" sz="1400" dirty="0"/>
              <a:t> in BBB disruption model.</a:t>
            </a:r>
          </a:p>
        </p:txBody>
      </p:sp>
      <p:sp>
        <p:nvSpPr>
          <p:cNvPr id="7" name="TextBox 6">
            <a:extLst>
              <a:ext uri="{FF2B5EF4-FFF2-40B4-BE49-F238E27FC236}">
                <a16:creationId xmlns:a16="http://schemas.microsoft.com/office/drawing/2014/main" id="{B2CF5EA9-A4BB-144F-A170-BBEAF5FDD26E}"/>
              </a:ext>
            </a:extLst>
          </p:cNvPr>
          <p:cNvSpPr txBox="1"/>
          <p:nvPr/>
        </p:nvSpPr>
        <p:spPr>
          <a:xfrm>
            <a:off x="305124" y="388706"/>
            <a:ext cx="8158156" cy="461665"/>
          </a:xfrm>
          <a:prstGeom prst="rect">
            <a:avLst/>
          </a:prstGeom>
          <a:noFill/>
        </p:spPr>
        <p:txBody>
          <a:bodyPr wrap="square">
            <a:spAutoFit/>
          </a:bodyPr>
          <a:lstStyle/>
          <a:p>
            <a:r>
              <a:rPr lang="it-IT" sz="2400" b="1" dirty="0" err="1">
                <a:solidFill>
                  <a:schemeClr val="accent1"/>
                </a:solidFill>
                <a:effectLst>
                  <a:outerShdw blurRad="38100" dist="38100" dir="2700000" algn="tl">
                    <a:srgbClr val="000000">
                      <a:alpha val="43137"/>
                    </a:srgbClr>
                  </a:outerShdw>
                </a:effectLst>
              </a:rPr>
              <a:t>Our</a:t>
            </a:r>
            <a:r>
              <a:rPr lang="it-IT" sz="2400" b="1" dirty="0">
                <a:solidFill>
                  <a:schemeClr val="accent1"/>
                </a:solidFill>
                <a:effectLst>
                  <a:outerShdw blurRad="38100" dist="38100" dir="2700000" algn="tl">
                    <a:srgbClr val="000000">
                      <a:alpha val="43137"/>
                    </a:srgbClr>
                  </a:outerShdw>
                </a:effectLst>
              </a:rPr>
              <a:t> State-Space plot for the Rate model with </a:t>
            </a:r>
            <a:r>
              <a:rPr lang="it-IT" sz="2400" b="1" dirty="0" err="1">
                <a:solidFill>
                  <a:schemeClr val="accent1"/>
                </a:solidFill>
                <a:effectLst>
                  <a:outerShdw blurRad="38100" dist="38100" dir="2700000" algn="tl">
                    <a:srgbClr val="000000">
                      <a:alpha val="43137"/>
                    </a:srgbClr>
                  </a:outerShdw>
                </a:effectLst>
              </a:rPr>
              <a:t>three</a:t>
            </a:r>
            <a:r>
              <a:rPr lang="it-IT" sz="2400" b="1" dirty="0">
                <a:solidFill>
                  <a:schemeClr val="accent1"/>
                </a:solidFill>
                <a:effectLst>
                  <a:outerShdw blurRad="38100" dist="38100" dir="2700000" algn="tl">
                    <a:srgbClr val="000000">
                      <a:alpha val="43137"/>
                    </a:srgbClr>
                  </a:outerShdw>
                </a:effectLst>
              </a:rPr>
              <a:t> steady </a:t>
            </a:r>
            <a:r>
              <a:rPr lang="it-IT" sz="2400" b="1" dirty="0" err="1">
                <a:solidFill>
                  <a:schemeClr val="accent1"/>
                </a:solidFill>
                <a:effectLst>
                  <a:outerShdw blurRad="38100" dist="38100" dir="2700000" algn="tl">
                    <a:srgbClr val="000000">
                      <a:alpha val="43137"/>
                    </a:srgbClr>
                  </a:outerShdw>
                </a:effectLst>
              </a:rPr>
              <a:t>states</a:t>
            </a:r>
            <a:endParaRPr lang="it-IT" sz="2400" b="1" dirty="0">
              <a:solidFill>
                <a:schemeClr val="accent1"/>
              </a:solidFill>
              <a:effectLst>
                <a:outerShdw blurRad="38100" dist="38100" dir="2700000" algn="tl">
                  <a:srgbClr val="000000">
                    <a:alpha val="43137"/>
                  </a:srgbClr>
                </a:outerShdw>
              </a:effectLst>
            </a:endParaRPr>
          </a:p>
        </p:txBody>
      </p:sp>
      <p:pic>
        <p:nvPicPr>
          <p:cNvPr id="11" name="Picture 10">
            <a:extLst>
              <a:ext uri="{FF2B5EF4-FFF2-40B4-BE49-F238E27FC236}">
                <a16:creationId xmlns:a16="http://schemas.microsoft.com/office/drawing/2014/main" id="{61F436B0-DF29-9082-56CA-520374E2A659}"/>
              </a:ext>
            </a:extLst>
          </p:cNvPr>
          <p:cNvPicPr>
            <a:picLocks noChangeAspect="1"/>
          </p:cNvPicPr>
          <p:nvPr/>
        </p:nvPicPr>
        <p:blipFill rotWithShape="1">
          <a:blip r:embed="rId3"/>
          <a:srcRect l="33214" t="27755" r="26531" b="33197"/>
          <a:stretch/>
        </p:blipFill>
        <p:spPr>
          <a:xfrm>
            <a:off x="6710784" y="2819921"/>
            <a:ext cx="4907902" cy="2677887"/>
          </a:xfrm>
          <a:prstGeom prst="rect">
            <a:avLst/>
          </a:prstGeom>
        </p:spPr>
      </p:pic>
      <p:sp>
        <p:nvSpPr>
          <p:cNvPr id="12" name="Oval 11">
            <a:extLst>
              <a:ext uri="{FF2B5EF4-FFF2-40B4-BE49-F238E27FC236}">
                <a16:creationId xmlns:a16="http://schemas.microsoft.com/office/drawing/2014/main" id="{92AD14B9-68CE-90FD-D790-C39FA825B875}"/>
              </a:ext>
            </a:extLst>
          </p:cNvPr>
          <p:cNvSpPr/>
          <p:nvPr/>
        </p:nvSpPr>
        <p:spPr>
          <a:xfrm>
            <a:off x="4444637" y="2480730"/>
            <a:ext cx="155938" cy="151345"/>
          </a:xfrm>
          <a:prstGeom prst="ellipse">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 12">
            <a:extLst>
              <a:ext uri="{FF2B5EF4-FFF2-40B4-BE49-F238E27FC236}">
                <a16:creationId xmlns:a16="http://schemas.microsoft.com/office/drawing/2014/main" id="{09EAD7DA-4A3B-37C6-0870-14669F08536D}"/>
              </a:ext>
            </a:extLst>
          </p:cNvPr>
          <p:cNvSpPr/>
          <p:nvPr/>
        </p:nvSpPr>
        <p:spPr>
          <a:xfrm>
            <a:off x="7704752" y="4810857"/>
            <a:ext cx="155938" cy="15134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 13">
            <a:extLst>
              <a:ext uri="{FF2B5EF4-FFF2-40B4-BE49-F238E27FC236}">
                <a16:creationId xmlns:a16="http://schemas.microsoft.com/office/drawing/2014/main" id="{316D5D4F-E537-758B-127D-2C0FE4111ED9}"/>
              </a:ext>
            </a:extLst>
          </p:cNvPr>
          <p:cNvSpPr/>
          <p:nvPr/>
        </p:nvSpPr>
        <p:spPr>
          <a:xfrm>
            <a:off x="10849169" y="3229791"/>
            <a:ext cx="155938" cy="15134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 14">
            <a:extLst>
              <a:ext uri="{FF2B5EF4-FFF2-40B4-BE49-F238E27FC236}">
                <a16:creationId xmlns:a16="http://schemas.microsoft.com/office/drawing/2014/main" id="{90F2B6E2-AFA0-CF22-C896-B272A78501D1}"/>
              </a:ext>
            </a:extLst>
          </p:cNvPr>
          <p:cNvSpPr/>
          <p:nvPr/>
        </p:nvSpPr>
        <p:spPr>
          <a:xfrm>
            <a:off x="3120139" y="3549464"/>
            <a:ext cx="155938" cy="15134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 15">
            <a:extLst>
              <a:ext uri="{FF2B5EF4-FFF2-40B4-BE49-F238E27FC236}">
                <a16:creationId xmlns:a16="http://schemas.microsoft.com/office/drawing/2014/main" id="{342469D6-EE5C-F7DF-695F-506698067D96}"/>
              </a:ext>
            </a:extLst>
          </p:cNvPr>
          <p:cNvSpPr/>
          <p:nvPr/>
        </p:nvSpPr>
        <p:spPr>
          <a:xfrm>
            <a:off x="3276077" y="3426783"/>
            <a:ext cx="155938" cy="15134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FB83041E-1D45-2793-78F8-A39B0452DD14}"/>
              </a:ext>
            </a:extLst>
          </p:cNvPr>
          <p:cNvSpPr txBox="1"/>
          <p:nvPr/>
        </p:nvSpPr>
        <p:spPr>
          <a:xfrm>
            <a:off x="6710784" y="1310640"/>
            <a:ext cx="2138576" cy="369332"/>
          </a:xfrm>
          <a:prstGeom prst="rect">
            <a:avLst/>
          </a:prstGeom>
          <a:noFill/>
        </p:spPr>
        <p:txBody>
          <a:bodyPr wrap="square" rtlCol="0">
            <a:spAutoFit/>
          </a:bodyPr>
          <a:lstStyle/>
          <a:p>
            <a:r>
              <a:rPr lang="it-IT" dirty="0"/>
              <a:t>Here </a:t>
            </a:r>
            <a:r>
              <a:rPr lang="it-IT" b="1" i="1" dirty="0">
                <a:effectLst>
                  <a:outerShdw blurRad="38100" dist="38100" dir="2700000" algn="tl">
                    <a:srgbClr val="000000">
                      <a:alpha val="43137"/>
                    </a:srgbClr>
                  </a:outerShdw>
                </a:effectLst>
              </a:rPr>
              <a:t>D &lt; </a:t>
            </a:r>
            <a:r>
              <a:rPr lang="it-IT" b="1" i="1" dirty="0" err="1">
                <a:effectLst>
                  <a:outerShdw blurRad="38100" dist="38100" dir="2700000" algn="tl">
                    <a:srgbClr val="000000">
                      <a:alpha val="43137"/>
                    </a:srgbClr>
                  </a:outerShdw>
                </a:effectLst>
              </a:rPr>
              <a:t>Dcritical</a:t>
            </a:r>
            <a:endParaRPr lang="it-IT" b="1" i="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86049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BC77-0216-0588-FE35-400B9E27B235}"/>
              </a:ext>
            </a:extLst>
          </p:cNvPr>
          <p:cNvSpPr>
            <a:spLocks noGrp="1"/>
          </p:cNvSpPr>
          <p:nvPr>
            <p:ph type="ctrTitle"/>
          </p:nvPr>
        </p:nvSpPr>
        <p:spPr>
          <a:xfrm>
            <a:off x="649163" y="1397000"/>
            <a:ext cx="10893673" cy="2387600"/>
          </a:xfrm>
        </p:spPr>
        <p:txBody>
          <a:bodyPr>
            <a:noAutofit/>
          </a:bodyPr>
          <a:lstStyle/>
          <a:p>
            <a:r>
              <a:rPr lang="it-IT" sz="6000" b="1" dirty="0" err="1">
                <a:effectLst>
                  <a:outerShdw blurRad="38100" dist="38100" dir="2700000" algn="tl">
                    <a:srgbClr val="000000">
                      <a:alpha val="43137"/>
                    </a:srgbClr>
                  </a:outerShdw>
                </a:effectLst>
                <a:latin typeface="+mj-lt"/>
              </a:rPr>
              <a:t>Estimation</a:t>
            </a:r>
            <a:r>
              <a:rPr lang="it-IT" sz="6000" b="1" dirty="0">
                <a:effectLst>
                  <a:outerShdw blurRad="38100" dist="38100" dir="2700000" algn="tl">
                    <a:srgbClr val="000000">
                      <a:alpha val="43137"/>
                    </a:srgbClr>
                  </a:outerShdw>
                </a:effectLst>
                <a:latin typeface="+mj-lt"/>
              </a:rPr>
              <a:t> of Critical </a:t>
            </a:r>
            <a:r>
              <a:rPr lang="it-IT" sz="6000" b="1" dirty="0" err="1">
                <a:effectLst>
                  <a:outerShdw blurRad="38100" dist="38100" dir="2700000" algn="tl">
                    <a:srgbClr val="000000">
                      <a:alpha val="43137"/>
                    </a:srgbClr>
                  </a:outerShdw>
                </a:effectLst>
                <a:latin typeface="+mj-lt"/>
              </a:rPr>
              <a:t>Extent</a:t>
            </a:r>
            <a:r>
              <a:rPr lang="it-IT" sz="6000" b="1" dirty="0">
                <a:effectLst>
                  <a:outerShdw blurRad="38100" dist="38100" dir="2700000" algn="tl">
                    <a:srgbClr val="000000">
                      <a:alpha val="43137"/>
                    </a:srgbClr>
                  </a:outerShdw>
                </a:effectLst>
                <a:latin typeface="+mj-lt"/>
              </a:rPr>
              <a:t> of </a:t>
            </a:r>
            <a:r>
              <a:rPr lang="it-IT" sz="6000" b="1" dirty="0" err="1">
                <a:effectLst>
                  <a:outerShdw blurRad="38100" dist="38100" dir="2700000" algn="tl">
                    <a:srgbClr val="000000">
                      <a:alpha val="43137"/>
                    </a:srgbClr>
                  </a:outerShdw>
                </a:effectLst>
                <a:latin typeface="+mj-lt"/>
              </a:rPr>
              <a:t>Neuronal</a:t>
            </a:r>
            <a:r>
              <a:rPr lang="it-IT" sz="6000" b="1" dirty="0">
                <a:effectLst>
                  <a:outerShdw blurRad="38100" dist="38100" dir="2700000" algn="tl">
                    <a:srgbClr val="000000">
                      <a:alpha val="43137"/>
                    </a:srgbClr>
                  </a:outerShdw>
                </a:effectLst>
                <a:latin typeface="+mj-lt"/>
              </a:rPr>
              <a:t> Loss</a:t>
            </a:r>
            <a:br>
              <a:rPr lang="it-IT" sz="6000" dirty="0">
                <a:latin typeface="+mj-lt"/>
              </a:rPr>
            </a:br>
            <a:endParaRPr lang="it-IT" sz="6000" dirty="0">
              <a:effectLst>
                <a:outerShdw blurRad="38100" dist="38100" dir="2700000" algn="tl">
                  <a:srgbClr val="000000">
                    <a:alpha val="43137"/>
                  </a:srgbClr>
                </a:outerShdw>
              </a:effectLst>
            </a:endParaRPr>
          </a:p>
        </p:txBody>
      </p:sp>
      <p:pic>
        <p:nvPicPr>
          <p:cNvPr id="8" name="Immagine 7">
            <a:extLst>
              <a:ext uri="{FF2B5EF4-FFF2-40B4-BE49-F238E27FC236}">
                <a16:creationId xmlns:a16="http://schemas.microsoft.com/office/drawing/2014/main" id="{34C983B2-D48E-9C45-4826-08D5E77A0542}"/>
              </a:ext>
            </a:extLst>
          </p:cNvPr>
          <p:cNvPicPr>
            <a:picLocks noChangeAspect="1"/>
          </p:cNvPicPr>
          <p:nvPr/>
        </p:nvPicPr>
        <p:blipFill>
          <a:blip r:embed="rId2"/>
          <a:stretch>
            <a:fillRect/>
          </a:stretch>
        </p:blipFill>
        <p:spPr>
          <a:xfrm>
            <a:off x="5889767" y="2810432"/>
            <a:ext cx="4817083" cy="3671124"/>
          </a:xfrm>
          <a:prstGeom prst="rect">
            <a:avLst/>
          </a:prstGeom>
          <a:effectLst>
            <a:outerShdw sx="16000" sy="16000" algn="ctr" rotWithShape="0">
              <a:srgbClr val="000000"/>
            </a:outerShdw>
            <a:softEdge rad="863600"/>
          </a:effectLst>
        </p:spPr>
      </p:pic>
    </p:spTree>
    <p:extLst>
      <p:ext uri="{BB962C8B-B14F-4D97-AF65-F5344CB8AC3E}">
        <p14:creationId xmlns:p14="http://schemas.microsoft.com/office/powerpoint/2010/main" val="325909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3A1BD6-5DDF-7FA3-627F-59242338F0ED}"/>
              </a:ext>
            </a:extLst>
          </p:cNvPr>
          <p:cNvPicPr>
            <a:picLocks noChangeAspect="1"/>
          </p:cNvPicPr>
          <p:nvPr/>
        </p:nvPicPr>
        <p:blipFill rotWithShape="1">
          <a:blip r:embed="rId2"/>
          <a:srcRect l="8281" t="25555" r="42059" b="14444"/>
          <a:stretch/>
        </p:blipFill>
        <p:spPr>
          <a:xfrm>
            <a:off x="299678" y="2555627"/>
            <a:ext cx="5499915" cy="3737832"/>
          </a:xfrm>
          <a:prstGeom prst="rect">
            <a:avLst/>
          </a:prstGeom>
        </p:spPr>
      </p:pic>
      <p:sp>
        <p:nvSpPr>
          <p:cNvPr id="5" name="TextBox 4">
            <a:extLst>
              <a:ext uri="{FF2B5EF4-FFF2-40B4-BE49-F238E27FC236}">
                <a16:creationId xmlns:a16="http://schemas.microsoft.com/office/drawing/2014/main" id="{45C353F1-79EA-3449-98E3-3B57758D86EB}"/>
              </a:ext>
            </a:extLst>
          </p:cNvPr>
          <p:cNvSpPr txBox="1"/>
          <p:nvPr/>
        </p:nvSpPr>
        <p:spPr>
          <a:xfrm>
            <a:off x="6398274" y="4397257"/>
            <a:ext cx="4947750" cy="646331"/>
          </a:xfrm>
          <a:prstGeom prst="rect">
            <a:avLst/>
          </a:prstGeom>
          <a:noFill/>
          <a:ln>
            <a:solidFill>
              <a:schemeClr val="tx1"/>
            </a:solidFill>
          </a:ln>
        </p:spPr>
        <p:txBody>
          <a:bodyPr wrap="square">
            <a:spAutoFit/>
          </a:bodyPr>
          <a:lstStyle/>
          <a:p>
            <a:pPr algn="ctr"/>
            <a:r>
              <a:rPr lang="en-US" b="1" dirty="0">
                <a:solidFill>
                  <a:srgbClr val="FF0000"/>
                </a:solidFill>
                <a:effectLst>
                  <a:outerShdw blurRad="38100" dist="38100" dir="2700000" algn="tl">
                    <a:srgbClr val="000000">
                      <a:alpha val="43137"/>
                    </a:srgbClr>
                  </a:outerShdw>
                </a:effectLst>
              </a:rPr>
              <a:t>Neuronal loss is sufficient but not necessary for inducing </a:t>
            </a:r>
            <a:r>
              <a:rPr lang="en-US" b="1" dirty="0" err="1">
                <a:solidFill>
                  <a:srgbClr val="FF0000"/>
                </a:solidFill>
                <a:effectLst>
                  <a:outerShdw blurRad="38100" dist="38100" dir="2700000" algn="tl">
                    <a:srgbClr val="000000">
                      <a:alpha val="43137"/>
                    </a:srgbClr>
                  </a:outerShdw>
                </a:effectLst>
              </a:rPr>
              <a:t>epileptogenesis</a:t>
            </a:r>
            <a:endParaRPr lang="it-IT" b="1" dirty="0">
              <a:solidFill>
                <a:srgbClr val="FF0000"/>
              </a:solidFill>
              <a:effectLst>
                <a:outerShdw blurRad="38100" dist="38100" dir="2700000" algn="tl">
                  <a:srgbClr val="000000">
                    <a:alpha val="43137"/>
                  </a:srgbClr>
                </a:outerShdw>
              </a:effectLst>
            </a:endParaRPr>
          </a:p>
        </p:txBody>
      </p:sp>
      <p:pic>
        <p:nvPicPr>
          <p:cNvPr id="7" name="Picture 6">
            <a:extLst>
              <a:ext uri="{FF2B5EF4-FFF2-40B4-BE49-F238E27FC236}">
                <a16:creationId xmlns:a16="http://schemas.microsoft.com/office/drawing/2014/main" id="{18E8393E-CAE5-10EB-FA9E-4A330D880E49}"/>
              </a:ext>
            </a:extLst>
          </p:cNvPr>
          <p:cNvPicPr>
            <a:picLocks noChangeAspect="1"/>
          </p:cNvPicPr>
          <p:nvPr/>
        </p:nvPicPr>
        <p:blipFill rotWithShape="1">
          <a:blip r:embed="rId3"/>
          <a:srcRect l="42628" t="28299" r="16505" b="30340"/>
          <a:stretch/>
        </p:blipFill>
        <p:spPr>
          <a:xfrm>
            <a:off x="6392409" y="572093"/>
            <a:ext cx="4443898" cy="2529860"/>
          </a:xfrm>
          <a:prstGeom prst="rect">
            <a:avLst/>
          </a:prstGeom>
        </p:spPr>
      </p:pic>
      <p:sp>
        <p:nvSpPr>
          <p:cNvPr id="9" name="TextBox 8">
            <a:extLst>
              <a:ext uri="{FF2B5EF4-FFF2-40B4-BE49-F238E27FC236}">
                <a16:creationId xmlns:a16="http://schemas.microsoft.com/office/drawing/2014/main" id="{66843296-75D2-E76A-807A-BBCBC3187870}"/>
              </a:ext>
            </a:extLst>
          </p:cNvPr>
          <p:cNvSpPr txBox="1"/>
          <p:nvPr/>
        </p:nvSpPr>
        <p:spPr>
          <a:xfrm>
            <a:off x="576424" y="1183590"/>
            <a:ext cx="5718697" cy="923330"/>
          </a:xfrm>
          <a:prstGeom prst="rect">
            <a:avLst/>
          </a:prstGeom>
          <a:noFill/>
          <a:ln>
            <a:solidFill>
              <a:schemeClr val="tx1"/>
            </a:solidFill>
          </a:ln>
        </p:spPr>
        <p:txBody>
          <a:bodyPr wrap="square">
            <a:spAutoFit/>
          </a:bodyPr>
          <a:lstStyle/>
          <a:p>
            <a:pPr algn="ctr"/>
            <a:r>
              <a:rPr lang="en-US" dirty="0"/>
              <a:t>EPG without cell death (D = 0) based on inflammation and BBB disruption alone. </a:t>
            </a:r>
          </a:p>
          <a:p>
            <a:pPr algn="ctr"/>
            <a:r>
              <a:rPr lang="en-US" dirty="0"/>
              <a:t>Neuronal Loss is not NECESSARY for EPG induction.</a:t>
            </a:r>
            <a:endParaRPr lang="it-IT" dirty="0"/>
          </a:p>
        </p:txBody>
      </p:sp>
      <p:pic>
        <p:nvPicPr>
          <p:cNvPr id="13" name="Picture 12">
            <a:extLst>
              <a:ext uri="{FF2B5EF4-FFF2-40B4-BE49-F238E27FC236}">
                <a16:creationId xmlns:a16="http://schemas.microsoft.com/office/drawing/2014/main" id="{178D1841-CB08-636C-4883-BAED79FBD4C2}"/>
              </a:ext>
            </a:extLst>
          </p:cNvPr>
          <p:cNvPicPr>
            <a:picLocks noChangeAspect="1"/>
          </p:cNvPicPr>
          <p:nvPr/>
        </p:nvPicPr>
        <p:blipFill rotWithShape="1">
          <a:blip r:embed="rId4"/>
          <a:srcRect l="16760" t="26753" r="55919" b="39031"/>
          <a:stretch/>
        </p:blipFill>
        <p:spPr>
          <a:xfrm>
            <a:off x="10909322" y="2189455"/>
            <a:ext cx="1039601" cy="732344"/>
          </a:xfrm>
          <a:prstGeom prst="rect">
            <a:avLst/>
          </a:prstGeom>
        </p:spPr>
      </p:pic>
      <p:sp>
        <p:nvSpPr>
          <p:cNvPr id="16" name="TextBox 15">
            <a:extLst>
              <a:ext uri="{FF2B5EF4-FFF2-40B4-BE49-F238E27FC236}">
                <a16:creationId xmlns:a16="http://schemas.microsoft.com/office/drawing/2014/main" id="{C1C81D89-9B2D-6883-31AC-C90DF2BEB8A2}"/>
              </a:ext>
            </a:extLst>
          </p:cNvPr>
          <p:cNvSpPr txBox="1"/>
          <p:nvPr/>
        </p:nvSpPr>
        <p:spPr>
          <a:xfrm>
            <a:off x="7220631" y="3305181"/>
            <a:ext cx="6097554" cy="307777"/>
          </a:xfrm>
          <a:prstGeom prst="rect">
            <a:avLst/>
          </a:prstGeom>
          <a:noFill/>
        </p:spPr>
        <p:txBody>
          <a:bodyPr wrap="square">
            <a:spAutoFit/>
          </a:bodyPr>
          <a:lstStyle/>
          <a:p>
            <a:r>
              <a:rPr lang="it-IT" sz="1400" dirty="0"/>
              <a:t>Fig.10 </a:t>
            </a:r>
            <a:r>
              <a:rPr lang="it-IT" sz="1400" dirty="0" err="1"/>
              <a:t>Simulation</a:t>
            </a:r>
            <a:r>
              <a:rPr lang="it-IT" sz="1400" dirty="0"/>
              <a:t> of EPG with 4 </a:t>
            </a:r>
            <a:r>
              <a:rPr lang="en-US" sz="1400" dirty="0"/>
              <a:t>different timing of induction.</a:t>
            </a:r>
            <a:r>
              <a:rPr lang="it-IT" sz="1400" dirty="0"/>
              <a:t> </a:t>
            </a:r>
          </a:p>
        </p:txBody>
      </p:sp>
      <p:sp>
        <p:nvSpPr>
          <p:cNvPr id="18" name="TextBox 17">
            <a:extLst>
              <a:ext uri="{FF2B5EF4-FFF2-40B4-BE49-F238E27FC236}">
                <a16:creationId xmlns:a16="http://schemas.microsoft.com/office/drawing/2014/main" id="{72497FAE-A7AB-7D7B-BAE1-69C149512B12}"/>
              </a:ext>
            </a:extLst>
          </p:cNvPr>
          <p:cNvSpPr txBox="1"/>
          <p:nvPr/>
        </p:nvSpPr>
        <p:spPr>
          <a:xfrm>
            <a:off x="126581" y="6354196"/>
            <a:ext cx="11346024" cy="307777"/>
          </a:xfrm>
          <a:prstGeom prst="rect">
            <a:avLst/>
          </a:prstGeom>
          <a:noFill/>
        </p:spPr>
        <p:txBody>
          <a:bodyPr wrap="square">
            <a:spAutoFit/>
          </a:bodyPr>
          <a:lstStyle/>
          <a:p>
            <a:r>
              <a:rPr lang="it-IT" sz="1400" dirty="0"/>
              <a:t>Fig.11 EPG </a:t>
            </a:r>
            <a:r>
              <a:rPr lang="it-IT" sz="1400" dirty="0" err="1"/>
              <a:t>progression</a:t>
            </a:r>
            <a:r>
              <a:rPr lang="it-IT" sz="1400" dirty="0"/>
              <a:t> in </a:t>
            </a:r>
            <a:r>
              <a:rPr lang="it-IT" sz="1400" dirty="0" err="1"/>
              <a:t>five</a:t>
            </a:r>
            <a:r>
              <a:rPr lang="it-IT" sz="1400" dirty="0"/>
              <a:t> </a:t>
            </a:r>
            <a:r>
              <a:rPr lang="it-IT" sz="1400" dirty="0" err="1"/>
              <a:t>simulations</a:t>
            </a:r>
            <a:r>
              <a:rPr lang="it-IT" sz="1400" dirty="0"/>
              <a:t> with </a:t>
            </a:r>
            <a:r>
              <a:rPr lang="it-IT" sz="1400" dirty="0" err="1"/>
              <a:t>supercritical</a:t>
            </a:r>
            <a:r>
              <a:rPr lang="it-IT" sz="1400" dirty="0"/>
              <a:t> ( D &gt; </a:t>
            </a:r>
            <a:r>
              <a:rPr lang="it-IT" sz="1400" dirty="0" err="1"/>
              <a:t>Dcritical</a:t>
            </a:r>
            <a:r>
              <a:rPr lang="it-IT" sz="1400" dirty="0"/>
              <a:t>) and </a:t>
            </a:r>
            <a:r>
              <a:rPr lang="it-IT" sz="1400" dirty="0" err="1"/>
              <a:t>subcritical</a:t>
            </a:r>
            <a:r>
              <a:rPr lang="it-IT" sz="1400" dirty="0"/>
              <a:t> (D &lt; </a:t>
            </a:r>
            <a:r>
              <a:rPr lang="it-IT" sz="1400" dirty="0" err="1"/>
              <a:t>Dcritical</a:t>
            </a:r>
            <a:r>
              <a:rPr lang="it-IT" sz="1400" dirty="0"/>
              <a:t>). On top </a:t>
            </a:r>
            <a:r>
              <a:rPr lang="en-US" sz="1400" dirty="0"/>
              <a:t>seizure times of each simulation.</a:t>
            </a:r>
            <a:r>
              <a:rPr lang="it-IT" sz="1400" dirty="0"/>
              <a:t> </a:t>
            </a:r>
          </a:p>
        </p:txBody>
      </p:sp>
      <p:sp>
        <p:nvSpPr>
          <p:cNvPr id="4" name="TextBox 3">
            <a:extLst>
              <a:ext uri="{FF2B5EF4-FFF2-40B4-BE49-F238E27FC236}">
                <a16:creationId xmlns:a16="http://schemas.microsoft.com/office/drawing/2014/main" id="{57FB9F9F-324E-E745-0300-FCA41CF16B3C}"/>
              </a:ext>
            </a:extLst>
          </p:cNvPr>
          <p:cNvSpPr txBox="1"/>
          <p:nvPr/>
        </p:nvSpPr>
        <p:spPr>
          <a:xfrm>
            <a:off x="299678" y="107932"/>
            <a:ext cx="9210869" cy="461665"/>
          </a:xfrm>
          <a:prstGeom prst="rect">
            <a:avLst/>
          </a:prstGeom>
          <a:noFill/>
        </p:spPr>
        <p:txBody>
          <a:bodyPr wrap="square">
            <a:spAutoFit/>
          </a:bodyPr>
          <a:lstStyle/>
          <a:p>
            <a:r>
              <a:rPr lang="en-US" sz="2400" b="1" dirty="0">
                <a:solidFill>
                  <a:schemeClr val="accent1"/>
                </a:solidFill>
                <a:effectLst>
                  <a:outerShdw blurRad="38100" dist="38100" dir="2700000" algn="tl">
                    <a:srgbClr val="000000">
                      <a:alpha val="43137"/>
                    </a:srgbClr>
                  </a:outerShdw>
                </a:effectLst>
              </a:rPr>
              <a:t>Role of neuronal loss (D)</a:t>
            </a:r>
            <a:r>
              <a:rPr lang="it-IT" sz="2400" b="1" dirty="0">
                <a:solidFill>
                  <a:schemeClr val="accent1"/>
                </a:solidFill>
                <a:effectLst>
                  <a:outerShdw blurRad="38100" dist="38100" dir="2700000" algn="tl">
                    <a:srgbClr val="000000">
                      <a:alpha val="43137"/>
                    </a:srgbClr>
                  </a:outerShdw>
                </a:effectLst>
              </a:rPr>
              <a:t> in </a:t>
            </a:r>
            <a:r>
              <a:rPr lang="it-IT" sz="2400" b="1" dirty="0" err="1">
                <a:solidFill>
                  <a:schemeClr val="accent1"/>
                </a:solidFill>
                <a:effectLst>
                  <a:outerShdw blurRad="38100" dist="38100" dir="2700000" algn="tl">
                    <a:srgbClr val="000000">
                      <a:alpha val="43137"/>
                    </a:srgbClr>
                  </a:outerShdw>
                </a:effectLst>
              </a:rPr>
              <a:t>epileptogenesis</a:t>
            </a:r>
            <a:r>
              <a:rPr lang="it-IT" sz="2400" b="1" dirty="0">
                <a:solidFill>
                  <a:schemeClr val="accent1"/>
                </a:solidFill>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3736390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C8C5B9-AB3A-D8F9-120E-C786CA130E48}"/>
              </a:ext>
            </a:extLst>
          </p:cNvPr>
          <p:cNvPicPr>
            <a:picLocks noChangeAspect="1"/>
          </p:cNvPicPr>
          <p:nvPr/>
        </p:nvPicPr>
        <p:blipFill rotWithShape="1">
          <a:blip r:embed="rId2"/>
          <a:srcRect l="59808" t="33075" r="11953" b="21091"/>
          <a:stretch/>
        </p:blipFill>
        <p:spPr>
          <a:xfrm>
            <a:off x="878527" y="690881"/>
            <a:ext cx="4557073" cy="4160570"/>
          </a:xfrm>
          <a:prstGeom prst="rect">
            <a:avLst/>
          </a:prstGeom>
        </p:spPr>
      </p:pic>
      <p:sp>
        <p:nvSpPr>
          <p:cNvPr id="5" name="TextBox 4">
            <a:extLst>
              <a:ext uri="{FF2B5EF4-FFF2-40B4-BE49-F238E27FC236}">
                <a16:creationId xmlns:a16="http://schemas.microsoft.com/office/drawing/2014/main" id="{C8F582C8-E667-267F-5C93-4717AFE4D02F}"/>
              </a:ext>
            </a:extLst>
          </p:cNvPr>
          <p:cNvSpPr txBox="1"/>
          <p:nvPr/>
        </p:nvSpPr>
        <p:spPr>
          <a:xfrm>
            <a:off x="800100" y="4987126"/>
            <a:ext cx="10098055" cy="830997"/>
          </a:xfrm>
          <a:prstGeom prst="rect">
            <a:avLst/>
          </a:prstGeom>
          <a:noFill/>
        </p:spPr>
        <p:txBody>
          <a:bodyPr wrap="square">
            <a:spAutoFit/>
          </a:bodyPr>
          <a:lstStyle/>
          <a:p>
            <a:r>
              <a:rPr lang="en-US" sz="1600" dirty="0"/>
              <a:t>Fig.12  Average time until inevitable progressive EPG for different extents of neuronal loss obtained with rate model. The time of progressive EPG was heuristically calculated as the time from the start of the simulation to the time point of the neuro inflammation I(t) reaching 90% of the value corresponding to the ‘‘epileptic’’ steady state. </a:t>
            </a:r>
            <a:endParaRPr lang="it-IT" sz="1600" dirty="0"/>
          </a:p>
        </p:txBody>
      </p:sp>
      <p:pic>
        <p:nvPicPr>
          <p:cNvPr id="4" name="Immagine 3">
            <a:extLst>
              <a:ext uri="{FF2B5EF4-FFF2-40B4-BE49-F238E27FC236}">
                <a16:creationId xmlns:a16="http://schemas.microsoft.com/office/drawing/2014/main" id="{BAA0CE39-0E22-B388-FAF9-D7C72B95F28D}"/>
              </a:ext>
            </a:extLst>
          </p:cNvPr>
          <p:cNvPicPr>
            <a:picLocks noChangeAspect="1"/>
          </p:cNvPicPr>
          <p:nvPr/>
        </p:nvPicPr>
        <p:blipFill>
          <a:blip r:embed="rId3"/>
          <a:stretch>
            <a:fillRect/>
          </a:stretch>
        </p:blipFill>
        <p:spPr>
          <a:xfrm>
            <a:off x="6096000" y="690880"/>
            <a:ext cx="4937085" cy="3261359"/>
          </a:xfrm>
          <a:prstGeom prst="rect">
            <a:avLst/>
          </a:prstGeom>
        </p:spPr>
      </p:pic>
    </p:spTree>
    <p:extLst>
      <p:ext uri="{BB962C8B-B14F-4D97-AF65-F5344CB8AC3E}">
        <p14:creationId xmlns:p14="http://schemas.microsoft.com/office/powerpoint/2010/main" val="1314439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22531BA-4228-B575-AA65-99FE34C5505D}"/>
                  </a:ext>
                </a:extLst>
              </p:cNvPr>
              <p:cNvSpPr txBox="1"/>
              <p:nvPr/>
            </p:nvSpPr>
            <p:spPr>
              <a:xfrm>
                <a:off x="284479" y="258524"/>
                <a:ext cx="11277601" cy="1384995"/>
              </a:xfrm>
              <a:prstGeom prst="rect">
                <a:avLst/>
              </a:prstGeom>
              <a:noFill/>
            </p:spPr>
            <p:txBody>
              <a:bodyPr wrap="square">
                <a:spAutoFit/>
              </a:bodyPr>
              <a:lstStyle/>
              <a:p>
                <a:r>
                  <a:rPr lang="en-US" sz="2400" b="1" dirty="0">
                    <a:solidFill>
                      <a:schemeClr val="accent1"/>
                    </a:solidFill>
                    <a:effectLst>
                      <a:outerShdw blurRad="38100" dist="38100" dir="2700000" algn="tl">
                        <a:srgbClr val="000000">
                          <a:alpha val="43137"/>
                        </a:srgbClr>
                      </a:outerShdw>
                    </a:effectLst>
                  </a:rPr>
                  <a:t>Calculate the critical extent of neuronal loss </a:t>
                </a:r>
              </a:p>
              <a:p>
                <a:endParaRPr lang="en-US" sz="2400" b="1" i="1" dirty="0">
                  <a:solidFill>
                    <a:schemeClr val="accent1"/>
                  </a:solidFill>
                  <a:effectLst>
                    <a:outerShdw blurRad="38100" dist="38100" dir="2700000" algn="tl">
                      <a:srgbClr val="000000">
                        <a:alpha val="43137"/>
                      </a:srgbClr>
                    </a:outerShdw>
                  </a:effectLst>
                  <a:latin typeface="Cambria Math" panose="02040503050406030204" pitchFamily="18" charset="0"/>
                </a:endParaRPr>
              </a:p>
              <a:p>
                <a:r>
                  <a:rPr lang="en-US" dirty="0"/>
                  <a:t>If </a:t>
                </a:r>
                <a14:m>
                  <m:oMath xmlns:m="http://schemas.openxmlformats.org/officeDocument/2006/math">
                    <m:r>
                      <a:rPr lang="en-US" i="1" dirty="0" smtClean="0">
                        <a:latin typeface="Cambria Math" panose="02040503050406030204" pitchFamily="18" charset="0"/>
                      </a:rPr>
                      <m:t>𝐷</m:t>
                    </m:r>
                    <m:r>
                      <a:rPr lang="it-IT" b="0" i="1" dirty="0" smtClean="0">
                        <a:latin typeface="Cambria Math" panose="02040503050406030204" pitchFamily="18" charset="0"/>
                      </a:rPr>
                      <m:t>=</m:t>
                    </m:r>
                    <m:r>
                      <a:rPr lang="en-US" i="1" dirty="0" err="1">
                        <a:latin typeface="Cambria Math" panose="02040503050406030204" pitchFamily="18" charset="0"/>
                      </a:rPr>
                      <m:t>𝐷𝑐𝑟𝑖𝑡𝑖𝑐𝑎𝑙</m:t>
                    </m:r>
                    <m:r>
                      <a:rPr lang="it-IT" b="0" i="1" dirty="0" smtClean="0">
                        <a:latin typeface="Cambria Math" panose="02040503050406030204" pitchFamily="18" charset="0"/>
                      </a:rPr>
                      <m:t>  →  </m:t>
                    </m:r>
                  </m:oMath>
                </a14:m>
                <a:r>
                  <a:rPr lang="en-US" dirty="0"/>
                  <a:t>’healthy’ steady state collides with the unstable fixed point                                                                      If  </a:t>
                </a:r>
                <a14:m>
                  <m:oMath xmlns:m="http://schemas.openxmlformats.org/officeDocument/2006/math">
                    <m:r>
                      <a:rPr lang="en-US" i="1" dirty="0" smtClean="0">
                        <a:latin typeface="Cambria Math" panose="02040503050406030204" pitchFamily="18" charset="0"/>
                      </a:rPr>
                      <m:t>𝐷</m:t>
                    </m:r>
                    <m:r>
                      <a:rPr lang="en-US" i="1" dirty="0">
                        <a:latin typeface="Cambria Math" panose="02040503050406030204" pitchFamily="18" charset="0"/>
                      </a:rPr>
                      <m:t>&gt; </m:t>
                    </m:r>
                    <m:r>
                      <a:rPr lang="en-US" i="1" dirty="0" err="1">
                        <a:latin typeface="Cambria Math" panose="02040503050406030204" pitchFamily="18" charset="0"/>
                      </a:rPr>
                      <m:t>𝐷𝑐𝑟𝑖𝑡𝑖𝑐𝑎𝑙</m:t>
                    </m:r>
                    <m:r>
                      <a:rPr lang="it-IT" b="0" i="1" dirty="0" smtClean="0">
                        <a:latin typeface="Cambria Math" panose="02040503050406030204" pitchFamily="18" charset="0"/>
                      </a:rPr>
                      <m:t> </m:t>
                    </m:r>
                    <m:r>
                      <m:rPr>
                        <m:nor/>
                      </m:rPr>
                      <a:rPr lang="it-IT" b="0" i="0" dirty="0" smtClean="0">
                        <a:latin typeface="Cambria Math" panose="02040503050406030204" pitchFamily="18" charset="0"/>
                      </a:rPr>
                      <m:t> </m:t>
                    </m:r>
                    <m:r>
                      <a:rPr lang="it-IT" b="0" i="1" dirty="0" smtClean="0">
                        <a:latin typeface="Cambria Math" panose="02040503050406030204" pitchFamily="18" charset="0"/>
                      </a:rPr>
                      <m:t>→</m:t>
                    </m:r>
                    <m:r>
                      <m:rPr>
                        <m:nor/>
                      </m:rPr>
                      <a:rPr lang="en-US" dirty="0"/>
                      <m:t>only</m:t>
                    </m:r>
                    <m:r>
                      <m:rPr>
                        <m:nor/>
                      </m:rPr>
                      <a:rPr lang="en-US" dirty="0"/>
                      <m:t> </m:t>
                    </m:r>
                    <m:r>
                      <m:rPr>
                        <m:nor/>
                      </m:rPr>
                      <a:rPr lang="en-US" dirty="0"/>
                      <m:t>one</m:t>
                    </m:r>
                    <m:r>
                      <m:rPr>
                        <m:nor/>
                      </m:rPr>
                      <a:rPr lang="en-US" dirty="0"/>
                      <m:t> </m:t>
                    </m:r>
                    <m:r>
                      <m:rPr>
                        <m:nor/>
                      </m:rPr>
                      <a:rPr lang="it-IT" b="0" i="0" dirty="0" smtClean="0"/>
                      <m:t>′</m:t>
                    </m:r>
                    <m:r>
                      <m:rPr>
                        <m:nor/>
                      </m:rPr>
                      <a:rPr lang="it-IT" b="0" i="0" dirty="0" smtClean="0"/>
                      <m:t>unhealthy</m:t>
                    </m:r>
                    <m:r>
                      <m:rPr>
                        <m:nor/>
                      </m:rPr>
                      <a:rPr lang="it-IT" b="0" i="0" dirty="0" smtClean="0"/>
                      <m:t>′ </m:t>
                    </m:r>
                    <m:r>
                      <m:rPr>
                        <m:nor/>
                      </m:rPr>
                      <a:rPr lang="en-US" dirty="0"/>
                      <m:t>stable</m:t>
                    </m:r>
                    <m:r>
                      <m:rPr>
                        <m:nor/>
                      </m:rPr>
                      <a:rPr lang="en-US" dirty="0"/>
                      <m:t> </m:t>
                    </m:r>
                    <m:r>
                      <m:rPr>
                        <m:nor/>
                      </m:rPr>
                      <a:rPr lang="en-US" dirty="0"/>
                      <m:t>steady</m:t>
                    </m:r>
                    <m:r>
                      <m:rPr>
                        <m:nor/>
                      </m:rPr>
                      <a:rPr lang="en-US" dirty="0"/>
                      <m:t> </m:t>
                    </m:r>
                    <m:r>
                      <m:rPr>
                        <m:nor/>
                      </m:rPr>
                      <a:rPr lang="en-US" dirty="0"/>
                      <m:t>state</m:t>
                    </m:r>
                    <m:r>
                      <m:rPr>
                        <m:nor/>
                      </m:rPr>
                      <a:rPr lang="en-US" dirty="0"/>
                      <m:t> </m:t>
                    </m:r>
                    <m:r>
                      <m:rPr>
                        <m:nor/>
                      </m:rPr>
                      <a:rPr lang="en-US" dirty="0"/>
                      <m:t>remains</m:t>
                    </m:r>
                    <m:r>
                      <m:rPr>
                        <m:nor/>
                      </m:rPr>
                      <a:rPr lang="en-US" dirty="0"/>
                      <m:t> </m:t>
                    </m:r>
                  </m:oMath>
                </a14:m>
                <a:endParaRPr lang="en-US" dirty="0"/>
              </a:p>
            </p:txBody>
          </p:sp>
        </mc:Choice>
        <mc:Fallback xmlns="">
          <p:sp>
            <p:nvSpPr>
              <p:cNvPr id="3" name="TextBox 2">
                <a:extLst>
                  <a:ext uri="{FF2B5EF4-FFF2-40B4-BE49-F238E27FC236}">
                    <a16:creationId xmlns:a16="http://schemas.microsoft.com/office/drawing/2014/main" id="{A22531BA-4228-B575-AA65-99FE34C5505D}"/>
                  </a:ext>
                </a:extLst>
              </p:cNvPr>
              <p:cNvSpPr txBox="1">
                <a:spLocks noRot="1" noChangeAspect="1" noMove="1" noResize="1" noEditPoints="1" noAdjustHandles="1" noChangeArrowheads="1" noChangeShapeType="1" noTextEdit="1"/>
              </p:cNvSpPr>
              <p:nvPr/>
            </p:nvSpPr>
            <p:spPr>
              <a:xfrm>
                <a:off x="284479" y="258524"/>
                <a:ext cx="11277601" cy="1384995"/>
              </a:xfrm>
              <a:prstGeom prst="rect">
                <a:avLst/>
              </a:prstGeom>
              <a:blipFill>
                <a:blip r:embed="rId2"/>
                <a:stretch>
                  <a:fillRect l="-919" t="-3509" b="-5702"/>
                </a:stretch>
              </a:blipFill>
            </p:spPr>
            <p:txBody>
              <a:bodyPr/>
              <a:lstStyle/>
              <a:p>
                <a:r>
                  <a:rPr lang="it-IT">
                    <a:noFill/>
                  </a:rPr>
                  <a:t> </a:t>
                </a:r>
              </a:p>
            </p:txBody>
          </p:sp>
        </mc:Fallback>
      </mc:AlternateContent>
      <p:pic>
        <p:nvPicPr>
          <p:cNvPr id="5" name="Picture 4">
            <a:extLst>
              <a:ext uri="{FF2B5EF4-FFF2-40B4-BE49-F238E27FC236}">
                <a16:creationId xmlns:a16="http://schemas.microsoft.com/office/drawing/2014/main" id="{A22BDF35-1469-CF0B-B43B-4554D5BF32B8}"/>
              </a:ext>
            </a:extLst>
          </p:cNvPr>
          <p:cNvPicPr>
            <a:picLocks noChangeAspect="1"/>
          </p:cNvPicPr>
          <p:nvPr/>
        </p:nvPicPr>
        <p:blipFill rotWithShape="1">
          <a:blip r:embed="rId3"/>
          <a:srcRect l="17749" t="32741" r="28250" b="60281"/>
          <a:stretch/>
        </p:blipFill>
        <p:spPr>
          <a:xfrm>
            <a:off x="284479" y="1698632"/>
            <a:ext cx="7873887" cy="572297"/>
          </a:xfrm>
          <a:prstGeom prst="rect">
            <a:avLst/>
          </a:prstGeom>
        </p:spPr>
      </p:pic>
      <p:sp>
        <p:nvSpPr>
          <p:cNvPr id="7" name="TextBox 6">
            <a:extLst>
              <a:ext uri="{FF2B5EF4-FFF2-40B4-BE49-F238E27FC236}">
                <a16:creationId xmlns:a16="http://schemas.microsoft.com/office/drawing/2014/main" id="{5687C1C3-F959-11D2-FCC2-59CD8D5292CD}"/>
              </a:ext>
            </a:extLst>
          </p:cNvPr>
          <p:cNvSpPr txBox="1"/>
          <p:nvPr/>
        </p:nvSpPr>
        <p:spPr>
          <a:xfrm>
            <a:off x="284480" y="3963591"/>
            <a:ext cx="6096000" cy="369332"/>
          </a:xfrm>
          <a:prstGeom prst="rect">
            <a:avLst/>
          </a:prstGeom>
          <a:noFill/>
        </p:spPr>
        <p:txBody>
          <a:bodyPr wrap="square">
            <a:spAutoFit/>
          </a:bodyPr>
          <a:lstStyle/>
          <a:p>
            <a:r>
              <a:rPr lang="en-US" dirty="0"/>
              <a:t>Steady state equation for circuit remodeling (linear R):</a:t>
            </a:r>
            <a:endParaRPr lang="it-IT" dirty="0"/>
          </a:p>
        </p:txBody>
      </p:sp>
      <p:pic>
        <p:nvPicPr>
          <p:cNvPr id="10" name="Picture 9">
            <a:extLst>
              <a:ext uri="{FF2B5EF4-FFF2-40B4-BE49-F238E27FC236}">
                <a16:creationId xmlns:a16="http://schemas.microsoft.com/office/drawing/2014/main" id="{7471D80A-7112-A0C3-1723-7D8F948E5B23}"/>
              </a:ext>
            </a:extLst>
          </p:cNvPr>
          <p:cNvPicPr>
            <a:picLocks noChangeAspect="1"/>
          </p:cNvPicPr>
          <p:nvPr/>
        </p:nvPicPr>
        <p:blipFill rotWithShape="1">
          <a:blip r:embed="rId4"/>
          <a:srcRect l="31167" t="39704" r="28458" b="55555"/>
          <a:stretch/>
        </p:blipFill>
        <p:spPr>
          <a:xfrm>
            <a:off x="284479" y="4651400"/>
            <a:ext cx="5591917" cy="369332"/>
          </a:xfrm>
          <a:prstGeom prst="rect">
            <a:avLst/>
          </a:prstGeom>
        </p:spPr>
      </p:pic>
      <p:sp>
        <p:nvSpPr>
          <p:cNvPr id="12" name="TextBox 11">
            <a:extLst>
              <a:ext uri="{FF2B5EF4-FFF2-40B4-BE49-F238E27FC236}">
                <a16:creationId xmlns:a16="http://schemas.microsoft.com/office/drawing/2014/main" id="{ACE559D7-0E24-C2F5-6388-8F201D305749}"/>
              </a:ext>
            </a:extLst>
          </p:cNvPr>
          <p:cNvSpPr txBox="1"/>
          <p:nvPr/>
        </p:nvSpPr>
        <p:spPr>
          <a:xfrm>
            <a:off x="8382000" y="1643519"/>
            <a:ext cx="1849120" cy="923330"/>
          </a:xfrm>
          <a:prstGeom prst="rect">
            <a:avLst/>
          </a:prstGeom>
          <a:noFill/>
        </p:spPr>
        <p:txBody>
          <a:bodyPr wrap="square">
            <a:spAutoFit/>
          </a:bodyPr>
          <a:lstStyle/>
          <a:p>
            <a:r>
              <a:rPr lang="en-US" dirty="0"/>
              <a:t>Steady state equation for BBB disruption</a:t>
            </a:r>
            <a:endParaRPr lang="it-IT" dirty="0"/>
          </a:p>
        </p:txBody>
      </p:sp>
      <p:sp>
        <p:nvSpPr>
          <p:cNvPr id="13" name="TextBox 12">
            <a:extLst>
              <a:ext uri="{FF2B5EF4-FFF2-40B4-BE49-F238E27FC236}">
                <a16:creationId xmlns:a16="http://schemas.microsoft.com/office/drawing/2014/main" id="{205FACAD-6899-CD31-8C23-0E0260B9E720}"/>
              </a:ext>
            </a:extLst>
          </p:cNvPr>
          <p:cNvSpPr txBox="1"/>
          <p:nvPr/>
        </p:nvSpPr>
        <p:spPr>
          <a:xfrm>
            <a:off x="284479" y="2381154"/>
            <a:ext cx="2814320" cy="369332"/>
          </a:xfrm>
          <a:prstGeom prst="rect">
            <a:avLst/>
          </a:prstGeom>
          <a:noFill/>
        </p:spPr>
        <p:txBody>
          <a:bodyPr wrap="square">
            <a:spAutoFit/>
          </a:bodyPr>
          <a:lstStyle/>
          <a:p>
            <a:r>
              <a:rPr lang="it-IT" dirty="0" err="1"/>
              <a:t>Substituting</a:t>
            </a:r>
            <a:r>
              <a:rPr lang="it-IT" dirty="0"/>
              <a:t> the </a:t>
            </a:r>
            <a:r>
              <a:rPr lang="it-IT" dirty="0" err="1"/>
              <a:t>parameters</a:t>
            </a:r>
            <a:endParaRPr lang="it-IT"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7AFEA3D-DEBA-609D-38EC-AAEE773A0A9A}"/>
                  </a:ext>
                </a:extLst>
              </p:cNvPr>
              <p:cNvSpPr txBox="1"/>
              <p:nvPr/>
            </p:nvSpPr>
            <p:spPr>
              <a:xfrm>
                <a:off x="284480" y="5241181"/>
                <a:ext cx="4922520" cy="485326"/>
              </a:xfrm>
              <a:prstGeom prst="rect">
                <a:avLst/>
              </a:prstGeom>
              <a:noFill/>
            </p:spPr>
            <p:txBody>
              <a:bodyPr wrap="square">
                <a:spAutoFit/>
              </a:bodyPr>
              <a:lstStyle/>
              <a:p>
                <a:r>
                  <a:rPr lang="nn-NO" dirty="0"/>
                  <a:t>Defining </a:t>
                </a:r>
                <a14:m>
                  <m:oMath xmlns:m="http://schemas.openxmlformats.org/officeDocument/2006/math">
                    <m:r>
                      <a:rPr lang="nn-NO" i="1" dirty="0" smtClean="0">
                        <a:latin typeface="Cambria Math" panose="02040503050406030204" pitchFamily="18" charset="0"/>
                      </a:rPr>
                      <m:t>𝑎</m:t>
                    </m:r>
                    <m:r>
                      <a:rPr lang="nn-NO" i="1" dirty="0" smtClean="0">
                        <a:latin typeface="Cambria Math" panose="02040503050406030204" pitchFamily="18" charset="0"/>
                      </a:rPr>
                      <m:t>=</m:t>
                    </m:r>
                    <m:f>
                      <m:fPr>
                        <m:ctrlPr>
                          <a:rPr lang="nn-NO" i="1" dirty="0" smtClean="0">
                            <a:latin typeface="Cambria Math" panose="02040503050406030204" pitchFamily="18" charset="0"/>
                          </a:rPr>
                        </m:ctrlPr>
                      </m:fPr>
                      <m:num>
                        <m:r>
                          <a:rPr lang="it-IT" b="0" i="1" dirty="0" smtClean="0">
                            <a:latin typeface="Cambria Math" panose="02040503050406030204" pitchFamily="18" charset="0"/>
                          </a:rPr>
                          <m:t>7</m:t>
                        </m:r>
                      </m:num>
                      <m:den>
                        <m:r>
                          <a:rPr lang="it-IT" b="0" i="1" dirty="0" smtClean="0">
                            <a:latin typeface="Cambria Math" panose="02040503050406030204" pitchFamily="18" charset="0"/>
                          </a:rPr>
                          <m:t>8</m:t>
                        </m:r>
                      </m:den>
                    </m:f>
                    <m:f>
                      <m:fPr>
                        <m:ctrlPr>
                          <a:rPr lang="nn-NO" i="1" dirty="0" smtClean="0">
                            <a:latin typeface="Cambria Math" panose="02040503050406030204" pitchFamily="18" charset="0"/>
                          </a:rPr>
                        </m:ctrlPr>
                      </m:fPr>
                      <m:num>
                        <m:r>
                          <a:rPr lang="it-IT" b="0" i="1" dirty="0" smtClean="0">
                            <a:latin typeface="Cambria Math" panose="02040503050406030204" pitchFamily="18" charset="0"/>
                          </a:rPr>
                          <m:t>1</m:t>
                        </m:r>
                      </m:num>
                      <m:den>
                        <m:r>
                          <a:rPr lang="it-IT" b="0" i="1" dirty="0" smtClean="0">
                            <a:latin typeface="Cambria Math" panose="02040503050406030204" pitchFamily="18" charset="0"/>
                          </a:rPr>
                          <m:t>0.9</m:t>
                        </m:r>
                      </m:den>
                    </m:f>
                  </m:oMath>
                </a14:m>
                <a:r>
                  <a:rPr lang="nn-NO" dirty="0"/>
                  <a:t> , and </a:t>
                </a:r>
                <a14:m>
                  <m:oMath xmlns:m="http://schemas.openxmlformats.org/officeDocument/2006/math">
                    <m:r>
                      <a:rPr lang="it-IT" b="0" i="1" smtClean="0">
                        <a:latin typeface="Cambria Math" panose="02040503050406030204" pitchFamily="18" charset="0"/>
                      </a:rPr>
                      <m:t>𝑓</m:t>
                    </m:r>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2(</m:t>
                        </m:r>
                        <m:sSup>
                          <m:sSupPr>
                            <m:ctrlPr>
                              <a:rPr lang="it-IT" b="0" i="1" smtClean="0">
                                <a:latin typeface="Cambria Math" panose="02040503050406030204" pitchFamily="18" charset="0"/>
                              </a:rPr>
                            </m:ctrlPr>
                          </m:sSupPr>
                          <m:e>
                            <m:r>
                              <a:rPr lang="it-IT" b="0" i="1" smtClean="0">
                                <a:latin typeface="Cambria Math" panose="02040503050406030204" pitchFamily="18" charset="0"/>
                              </a:rPr>
                              <m:t>𝐵</m:t>
                            </m:r>
                          </m:e>
                          <m:sup>
                            <m:r>
                              <a:rPr lang="it-IT" b="0" i="1" smtClean="0">
                                <a:latin typeface="Cambria Math" panose="02040503050406030204" pitchFamily="18" charset="0"/>
                              </a:rPr>
                              <m:t>2</m:t>
                            </m:r>
                          </m:sup>
                        </m:sSup>
                        <m:r>
                          <a:rPr lang="it-IT" b="0" i="1" smtClean="0">
                            <a:latin typeface="Cambria Math" panose="02040503050406030204" pitchFamily="18" charset="0"/>
                          </a:rPr>
                          <m:t>+</m:t>
                        </m:r>
                        <m:r>
                          <a:rPr lang="it-IT" b="0" i="1" smtClean="0">
                            <a:latin typeface="Cambria Math" panose="02040503050406030204" pitchFamily="18" charset="0"/>
                          </a:rPr>
                          <m:t>𝑅</m:t>
                        </m:r>
                        <m:r>
                          <a:rPr lang="it-IT" b="0" i="1" smtClean="0">
                            <a:latin typeface="Cambria Math" panose="02040503050406030204" pitchFamily="18" charset="0"/>
                          </a:rPr>
                          <m:t>)</m:t>
                        </m:r>
                      </m:sup>
                    </m:sSup>
                  </m:oMath>
                </a14:m>
                <a:r>
                  <a:rPr lang="it-IT" dirty="0"/>
                  <a:t> we </a:t>
                </a:r>
                <a:r>
                  <a:rPr lang="it-IT" dirty="0" err="1"/>
                  <a:t>obtain</a:t>
                </a:r>
                <a:endParaRPr lang="it-IT" dirty="0"/>
              </a:p>
            </p:txBody>
          </p:sp>
        </mc:Choice>
        <mc:Fallback xmlns="">
          <p:sp>
            <p:nvSpPr>
              <p:cNvPr id="15" name="TextBox 14">
                <a:extLst>
                  <a:ext uri="{FF2B5EF4-FFF2-40B4-BE49-F238E27FC236}">
                    <a16:creationId xmlns:a16="http://schemas.microsoft.com/office/drawing/2014/main" id="{67AFEA3D-DEBA-609D-38EC-AAEE773A0A9A}"/>
                  </a:ext>
                </a:extLst>
              </p:cNvPr>
              <p:cNvSpPr txBox="1">
                <a:spLocks noRot="1" noChangeAspect="1" noMove="1" noResize="1" noEditPoints="1" noAdjustHandles="1" noChangeArrowheads="1" noChangeShapeType="1" noTextEdit="1"/>
              </p:cNvSpPr>
              <p:nvPr/>
            </p:nvSpPr>
            <p:spPr>
              <a:xfrm>
                <a:off x="284480" y="5241181"/>
                <a:ext cx="4922520" cy="485326"/>
              </a:xfrm>
              <a:prstGeom prst="rect">
                <a:avLst/>
              </a:prstGeom>
              <a:blipFill>
                <a:blip r:embed="rId5"/>
                <a:stretch>
                  <a:fillRect l="-1115" b="-8861"/>
                </a:stretch>
              </a:blipFill>
            </p:spPr>
            <p:txBody>
              <a:bodyPr/>
              <a:lstStyle/>
              <a:p>
                <a:r>
                  <a:rPr lang="it-IT">
                    <a:noFill/>
                  </a:rPr>
                  <a:t> </a:t>
                </a:r>
              </a:p>
            </p:txBody>
          </p:sp>
        </mc:Fallback>
      </mc:AlternateContent>
      <p:pic>
        <p:nvPicPr>
          <p:cNvPr id="17" name="Picture 16">
            <a:extLst>
              <a:ext uri="{FF2B5EF4-FFF2-40B4-BE49-F238E27FC236}">
                <a16:creationId xmlns:a16="http://schemas.microsoft.com/office/drawing/2014/main" id="{B30A0F55-068D-76DE-40AA-F333DEE9E2C9}"/>
              </a:ext>
            </a:extLst>
          </p:cNvPr>
          <p:cNvPicPr>
            <a:picLocks noChangeAspect="1"/>
          </p:cNvPicPr>
          <p:nvPr/>
        </p:nvPicPr>
        <p:blipFill rotWithShape="1">
          <a:blip r:embed="rId6"/>
          <a:srcRect l="35499" t="39067" r="28667" b="53856"/>
          <a:stretch/>
        </p:blipFill>
        <p:spPr>
          <a:xfrm>
            <a:off x="5450840" y="5286143"/>
            <a:ext cx="5051909" cy="561212"/>
          </a:xfrm>
          <a:prstGeom prst="rect">
            <a:avLst/>
          </a:prstGeom>
        </p:spPr>
      </p:pic>
      <p:pic>
        <p:nvPicPr>
          <p:cNvPr id="19" name="Picture 18">
            <a:extLst>
              <a:ext uri="{FF2B5EF4-FFF2-40B4-BE49-F238E27FC236}">
                <a16:creationId xmlns:a16="http://schemas.microsoft.com/office/drawing/2014/main" id="{E7D118AA-91A3-6BAD-B041-A01BA227B8F2}"/>
              </a:ext>
            </a:extLst>
          </p:cNvPr>
          <p:cNvPicPr>
            <a:picLocks noChangeAspect="1"/>
          </p:cNvPicPr>
          <p:nvPr/>
        </p:nvPicPr>
        <p:blipFill rotWithShape="1">
          <a:blip r:embed="rId6"/>
          <a:srcRect l="32167" t="74243" r="28583" b="18355"/>
          <a:stretch/>
        </p:blipFill>
        <p:spPr>
          <a:xfrm>
            <a:off x="5450840" y="5931261"/>
            <a:ext cx="5290106" cy="56121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C87BEFB-4B15-59D8-224A-CA7A6F753859}"/>
                  </a:ext>
                </a:extLst>
              </p:cNvPr>
              <p:cNvSpPr txBox="1"/>
              <p:nvPr/>
            </p:nvSpPr>
            <p:spPr>
              <a:xfrm>
                <a:off x="284480" y="6003660"/>
                <a:ext cx="4922520" cy="407163"/>
              </a:xfrm>
              <a:prstGeom prst="rect">
                <a:avLst/>
              </a:prstGeom>
              <a:noFill/>
            </p:spPr>
            <p:txBody>
              <a:bodyPr wrap="square">
                <a:spAutoFit/>
              </a:bodyPr>
              <a:lstStyle/>
              <a:p>
                <a:r>
                  <a:rPr lang="it-IT" dirty="0"/>
                  <a:t>Substituting </a:t>
                </a:r>
                <a14:m>
                  <m:oMath xmlns:m="http://schemas.openxmlformats.org/officeDocument/2006/math">
                    <m:r>
                      <a:rPr lang="it-IT" b="0" i="0" smtClean="0">
                        <a:latin typeface="Cambria Math" panose="02040503050406030204" pitchFamily="18" charset="0"/>
                      </a:rPr>
                      <m:t> </m:t>
                    </m:r>
                    <m:r>
                      <a:rPr lang="it-IT" b="0" i="1" smtClean="0">
                        <a:latin typeface="Cambria Math" panose="02040503050406030204" pitchFamily="18" charset="0"/>
                      </a:rPr>
                      <m:t>𝑓</m:t>
                    </m:r>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2(</m:t>
                        </m:r>
                        <m:sSup>
                          <m:sSupPr>
                            <m:ctrlPr>
                              <a:rPr lang="it-IT" b="0" i="1" smtClean="0">
                                <a:latin typeface="Cambria Math" panose="02040503050406030204" pitchFamily="18" charset="0"/>
                              </a:rPr>
                            </m:ctrlPr>
                          </m:sSupPr>
                          <m:e>
                            <m:r>
                              <a:rPr lang="it-IT" b="0" i="1" smtClean="0">
                                <a:latin typeface="Cambria Math" panose="02040503050406030204" pitchFamily="18" charset="0"/>
                              </a:rPr>
                              <m:t>𝐵</m:t>
                            </m:r>
                          </m:e>
                          <m:sup>
                            <m:r>
                              <a:rPr lang="it-IT" b="0" i="1" smtClean="0">
                                <a:latin typeface="Cambria Math" panose="02040503050406030204" pitchFamily="18" charset="0"/>
                              </a:rPr>
                              <m:t>2</m:t>
                            </m:r>
                          </m:sup>
                        </m:sSup>
                        <m:r>
                          <a:rPr lang="it-IT" b="0" i="1" smtClean="0">
                            <a:latin typeface="Cambria Math" panose="02040503050406030204" pitchFamily="18" charset="0"/>
                          </a:rPr>
                          <m:t>+</m:t>
                        </m:r>
                        <m:r>
                          <a:rPr lang="it-IT" b="0" i="1" smtClean="0">
                            <a:latin typeface="Cambria Math" panose="02040503050406030204" pitchFamily="18" charset="0"/>
                          </a:rPr>
                          <m:t>𝑅</m:t>
                        </m:r>
                        <m:r>
                          <a:rPr lang="it-IT" b="0" i="1" smtClean="0">
                            <a:latin typeface="Cambria Math" panose="02040503050406030204" pitchFamily="18" charset="0"/>
                          </a:rPr>
                          <m:t>)</m:t>
                        </m:r>
                      </m:sup>
                    </m:sSup>
                  </m:oMath>
                </a14:m>
                <a:r>
                  <a:rPr lang="it-IT" dirty="0"/>
                  <a:t> we </a:t>
                </a:r>
                <a:r>
                  <a:rPr lang="it-IT" dirty="0" err="1"/>
                  <a:t>obtain</a:t>
                </a:r>
                <a:r>
                  <a:rPr lang="it-IT" dirty="0"/>
                  <a:t> non linear R</a:t>
                </a:r>
              </a:p>
            </p:txBody>
          </p:sp>
        </mc:Choice>
        <mc:Fallback xmlns="">
          <p:sp>
            <p:nvSpPr>
              <p:cNvPr id="20" name="TextBox 19">
                <a:extLst>
                  <a:ext uri="{FF2B5EF4-FFF2-40B4-BE49-F238E27FC236}">
                    <a16:creationId xmlns:a16="http://schemas.microsoft.com/office/drawing/2014/main" id="{6C87BEFB-4B15-59D8-224A-CA7A6F753859}"/>
                  </a:ext>
                </a:extLst>
              </p:cNvPr>
              <p:cNvSpPr txBox="1">
                <a:spLocks noRot="1" noChangeAspect="1" noMove="1" noResize="1" noEditPoints="1" noAdjustHandles="1" noChangeArrowheads="1" noChangeShapeType="1" noTextEdit="1"/>
              </p:cNvSpPr>
              <p:nvPr/>
            </p:nvSpPr>
            <p:spPr>
              <a:xfrm>
                <a:off x="284480" y="6003660"/>
                <a:ext cx="4922520" cy="407163"/>
              </a:xfrm>
              <a:prstGeom prst="rect">
                <a:avLst/>
              </a:prstGeom>
              <a:blipFill>
                <a:blip r:embed="rId7"/>
                <a:stretch>
                  <a:fillRect l="-1115" b="-23881"/>
                </a:stretch>
              </a:blipFill>
            </p:spPr>
            <p:txBody>
              <a:bodyPr/>
              <a:lstStyle/>
              <a:p>
                <a:r>
                  <a:rPr lang="it-IT">
                    <a:noFill/>
                  </a:rPr>
                  <a:t> </a:t>
                </a:r>
              </a:p>
            </p:txBody>
          </p:sp>
        </mc:Fallback>
      </mc:AlternateContent>
      <p:pic>
        <p:nvPicPr>
          <p:cNvPr id="24" name="Picture 23">
            <a:extLst>
              <a:ext uri="{FF2B5EF4-FFF2-40B4-BE49-F238E27FC236}">
                <a16:creationId xmlns:a16="http://schemas.microsoft.com/office/drawing/2014/main" id="{1D53490F-6A5C-AE03-9937-B8F8E660C8A2}"/>
              </a:ext>
            </a:extLst>
          </p:cNvPr>
          <p:cNvPicPr>
            <a:picLocks noChangeAspect="1"/>
          </p:cNvPicPr>
          <p:nvPr/>
        </p:nvPicPr>
        <p:blipFill rotWithShape="1">
          <a:blip r:embed="rId8"/>
          <a:srcRect l="31000" t="44741" r="18833" b="43598"/>
          <a:stretch/>
        </p:blipFill>
        <p:spPr>
          <a:xfrm>
            <a:off x="416560" y="2831231"/>
            <a:ext cx="6116320" cy="799703"/>
          </a:xfrm>
          <a:prstGeom prst="rect">
            <a:avLst/>
          </a:prstGeom>
        </p:spPr>
      </p:pic>
    </p:spTree>
    <p:extLst>
      <p:ext uri="{BB962C8B-B14F-4D97-AF65-F5344CB8AC3E}">
        <p14:creationId xmlns:p14="http://schemas.microsoft.com/office/powerpoint/2010/main" val="1371448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E0F3BC-CE90-528E-0343-7EA98E31A531}"/>
              </a:ext>
            </a:extLst>
          </p:cNvPr>
          <p:cNvPicPr>
            <a:picLocks noChangeAspect="1"/>
          </p:cNvPicPr>
          <p:nvPr/>
        </p:nvPicPr>
        <p:blipFill rotWithShape="1">
          <a:blip r:embed="rId2"/>
          <a:srcRect l="4500" t="50000" r="18666" b="38370"/>
          <a:stretch/>
        </p:blipFill>
        <p:spPr>
          <a:xfrm>
            <a:off x="111760" y="1853174"/>
            <a:ext cx="9367520" cy="797560"/>
          </a:xfrm>
          <a:prstGeom prst="rect">
            <a:avLst/>
          </a:prstGeom>
        </p:spPr>
      </p:pic>
      <p:sp>
        <p:nvSpPr>
          <p:cNvPr id="4" name="TextBox 3">
            <a:extLst>
              <a:ext uri="{FF2B5EF4-FFF2-40B4-BE49-F238E27FC236}">
                <a16:creationId xmlns:a16="http://schemas.microsoft.com/office/drawing/2014/main" id="{007AB50C-2B64-02DA-8832-291C7E3BBFA5}"/>
              </a:ext>
            </a:extLst>
          </p:cNvPr>
          <p:cNvSpPr txBox="1"/>
          <p:nvPr/>
        </p:nvSpPr>
        <p:spPr>
          <a:xfrm>
            <a:off x="243840" y="338161"/>
            <a:ext cx="11704320" cy="646331"/>
          </a:xfrm>
          <a:prstGeom prst="rect">
            <a:avLst/>
          </a:prstGeom>
          <a:noFill/>
        </p:spPr>
        <p:txBody>
          <a:bodyPr wrap="square">
            <a:spAutoFit/>
          </a:bodyPr>
          <a:lstStyle/>
          <a:p>
            <a:r>
              <a:rPr lang="it-IT" b="1" dirty="0"/>
              <a:t>The </a:t>
            </a:r>
            <a:r>
              <a:rPr lang="it-IT" b="1" dirty="0" err="1"/>
              <a:t>intersections</a:t>
            </a:r>
            <a:r>
              <a:rPr lang="it-IT" b="1" dirty="0"/>
              <a:t> </a:t>
            </a:r>
            <a:r>
              <a:rPr lang="it-IT" b="1" dirty="0" err="1"/>
              <a:t>between</a:t>
            </a:r>
            <a:r>
              <a:rPr lang="it-IT" b="1" dirty="0"/>
              <a:t> linear R and non linear R </a:t>
            </a:r>
            <a:r>
              <a:rPr lang="it-IT" dirty="0" err="1"/>
              <a:t>will</a:t>
            </a:r>
            <a:r>
              <a:rPr lang="it-IT" dirty="0"/>
              <a:t> </a:t>
            </a:r>
            <a:r>
              <a:rPr lang="it-IT" dirty="0" err="1"/>
              <a:t>give</a:t>
            </a:r>
            <a:r>
              <a:rPr lang="it-IT" dirty="0"/>
              <a:t> </a:t>
            </a:r>
            <a:r>
              <a:rPr lang="it-IT" dirty="0" err="1"/>
              <a:t>us</a:t>
            </a:r>
            <a:r>
              <a:rPr lang="it-IT" dirty="0"/>
              <a:t> </a:t>
            </a:r>
            <a:r>
              <a:rPr lang="it-IT" dirty="0" err="1"/>
              <a:t>all</a:t>
            </a:r>
            <a:r>
              <a:rPr lang="it-IT" dirty="0"/>
              <a:t> the </a:t>
            </a:r>
            <a:r>
              <a:rPr lang="it-IT" b="1" dirty="0" err="1">
                <a:solidFill>
                  <a:schemeClr val="accent1"/>
                </a:solidFill>
                <a:effectLst>
                  <a:outerShdw blurRad="38100" dist="38100" dir="2700000" algn="tl">
                    <a:srgbClr val="000000">
                      <a:alpha val="43137"/>
                    </a:srgbClr>
                  </a:outerShdw>
                </a:effectLst>
              </a:rPr>
              <a:t>fixed</a:t>
            </a:r>
            <a:r>
              <a:rPr lang="it-IT" b="1" dirty="0">
                <a:solidFill>
                  <a:schemeClr val="accent1"/>
                </a:solidFill>
                <a:effectLst>
                  <a:outerShdw blurRad="38100" dist="38100" dir="2700000" algn="tl">
                    <a:srgbClr val="000000">
                      <a:alpha val="43137"/>
                    </a:srgbClr>
                  </a:outerShdw>
                </a:effectLst>
              </a:rPr>
              <a:t> points </a:t>
            </a:r>
            <a:r>
              <a:rPr lang="it-IT" dirty="0"/>
              <a:t>of the system. </a:t>
            </a:r>
            <a:r>
              <a:rPr lang="it-IT" dirty="0" err="1"/>
              <a:t>Assuming</a:t>
            </a:r>
            <a:r>
              <a:rPr lang="it-IT" dirty="0"/>
              <a:t> </a:t>
            </a:r>
            <a:r>
              <a:rPr lang="it-IT" dirty="0" err="1"/>
              <a:t>that</a:t>
            </a:r>
            <a:r>
              <a:rPr lang="it-IT" dirty="0"/>
              <a:t> D </a:t>
            </a:r>
            <a:r>
              <a:rPr lang="it-IT" dirty="0" err="1"/>
              <a:t>could</a:t>
            </a:r>
            <a:r>
              <a:rPr lang="it-IT" dirty="0"/>
              <a:t> be a </a:t>
            </a:r>
            <a:r>
              <a:rPr lang="it-IT" dirty="0" err="1"/>
              <a:t>bifurcation</a:t>
            </a:r>
            <a:r>
              <a:rPr lang="it-IT" dirty="0"/>
              <a:t> </a:t>
            </a:r>
            <a:r>
              <a:rPr lang="it-IT" dirty="0" err="1"/>
              <a:t>parameter</a:t>
            </a:r>
            <a:r>
              <a:rPr lang="it-IT" dirty="0"/>
              <a:t> -&gt; we </a:t>
            </a:r>
            <a:r>
              <a:rPr lang="it-IT" dirty="0" err="1"/>
              <a:t>need</a:t>
            </a:r>
            <a:r>
              <a:rPr lang="it-IT" dirty="0"/>
              <a:t> to </a:t>
            </a:r>
            <a:r>
              <a:rPr lang="it-IT" dirty="0" err="1"/>
              <a:t>find</a:t>
            </a:r>
            <a:r>
              <a:rPr lang="it-IT" dirty="0"/>
              <a:t> </a:t>
            </a:r>
            <a:r>
              <a:rPr lang="it-IT" dirty="0" err="1"/>
              <a:t>its</a:t>
            </a:r>
            <a:r>
              <a:rPr lang="it-IT" dirty="0"/>
              <a:t> </a:t>
            </a:r>
            <a:r>
              <a:rPr lang="it-IT" dirty="0" err="1"/>
              <a:t>critical</a:t>
            </a:r>
            <a:r>
              <a:rPr lang="it-IT" dirty="0"/>
              <a:t> value </a:t>
            </a:r>
            <a:r>
              <a:rPr lang="it-IT" dirty="0" err="1"/>
              <a:t>such</a:t>
            </a:r>
            <a:r>
              <a:rPr lang="it-IT" dirty="0"/>
              <a:t> </a:t>
            </a:r>
            <a:r>
              <a:rPr lang="it-IT" dirty="0" err="1"/>
              <a:t>that</a:t>
            </a:r>
            <a:r>
              <a:rPr lang="it-IT" dirty="0"/>
              <a:t> linear R </a:t>
            </a:r>
            <a:r>
              <a:rPr lang="it-IT" dirty="0" err="1"/>
              <a:t>becomes</a:t>
            </a:r>
            <a:r>
              <a:rPr lang="it-IT" dirty="0"/>
              <a:t> </a:t>
            </a:r>
            <a:r>
              <a:rPr lang="it-IT" dirty="0" err="1"/>
              <a:t>tangential</a:t>
            </a:r>
            <a:r>
              <a:rPr lang="it-IT" dirty="0"/>
              <a:t> to non linear R</a:t>
            </a:r>
          </a:p>
        </p:txBody>
      </p:sp>
      <p:sp>
        <p:nvSpPr>
          <p:cNvPr id="6" name="TextBox 5">
            <a:extLst>
              <a:ext uri="{FF2B5EF4-FFF2-40B4-BE49-F238E27FC236}">
                <a16:creationId xmlns:a16="http://schemas.microsoft.com/office/drawing/2014/main" id="{24ABE245-CDAD-1D8C-91C2-56EA7AC62541}"/>
              </a:ext>
            </a:extLst>
          </p:cNvPr>
          <p:cNvSpPr txBox="1"/>
          <p:nvPr/>
        </p:nvSpPr>
        <p:spPr>
          <a:xfrm>
            <a:off x="243840" y="1272975"/>
            <a:ext cx="6888480" cy="369332"/>
          </a:xfrm>
          <a:prstGeom prst="rect">
            <a:avLst/>
          </a:prstGeom>
          <a:noFill/>
        </p:spPr>
        <p:txBody>
          <a:bodyPr wrap="square">
            <a:spAutoFit/>
          </a:bodyPr>
          <a:lstStyle/>
          <a:p>
            <a:pPr marL="342900" indent="-342900">
              <a:buFont typeface="Arial" panose="020B0604020202020204" pitchFamily="34" charset="0"/>
              <a:buChar char="•"/>
            </a:pPr>
            <a:r>
              <a:rPr lang="it-IT" dirty="0"/>
              <a:t>first derivative of non linear R with </a:t>
            </a:r>
            <a:r>
              <a:rPr lang="it-IT" dirty="0" err="1"/>
              <a:t>respect</a:t>
            </a:r>
            <a:r>
              <a:rPr lang="it-IT" dirty="0"/>
              <a:t> to B</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907013-013D-968C-377F-2B07D83C2893}"/>
                  </a:ext>
                </a:extLst>
              </p:cNvPr>
              <p:cNvSpPr txBox="1"/>
              <p:nvPr/>
            </p:nvSpPr>
            <p:spPr>
              <a:xfrm>
                <a:off x="243840" y="2762645"/>
                <a:ext cx="8453120" cy="369332"/>
              </a:xfrm>
              <a:prstGeom prst="rect">
                <a:avLst/>
              </a:prstGeom>
              <a:noFill/>
            </p:spPr>
            <p:txBody>
              <a:bodyPr wrap="square">
                <a:spAutoFit/>
              </a:bodyPr>
              <a:lstStyle/>
              <a:p>
                <a:pPr marL="342900" indent="-342900">
                  <a:buFont typeface="Arial" panose="020B0604020202020204" pitchFamily="34" charset="0"/>
                  <a:buChar char="•"/>
                </a:pPr>
                <a:r>
                  <a:rPr lang="en-US" dirty="0"/>
                  <a:t>Find all those values B = s, where s is equal to the slope of linear R (</a:t>
                </a: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𝐵</m:t>
                        </m:r>
                        <m:r>
                          <a:rPr lang="it-IT" b="0" i="1" smtClean="0">
                            <a:latin typeface="Cambria Math" panose="02040503050406030204" pitchFamily="18" charset="0"/>
                          </a:rPr>
                          <m:t>→</m:t>
                        </m:r>
                        <m:r>
                          <a:rPr lang="it-IT" b="0" i="1" smtClean="0">
                            <a:latin typeface="Cambria Math" panose="02040503050406030204" pitchFamily="18" charset="0"/>
                          </a:rPr>
                          <m:t>𝑅</m:t>
                        </m:r>
                      </m:sub>
                    </m:sSub>
                    <m:r>
                      <a:rPr lang="it-IT" b="0" i="1" smtClean="0">
                        <a:latin typeface="Cambria Math" panose="02040503050406030204" pitchFamily="18" charset="0"/>
                      </a:rPr>
                      <m:t>=1</m:t>
                    </m:r>
                  </m:oMath>
                </a14:m>
                <a:r>
                  <a:rPr lang="en-US" dirty="0"/>
                  <a:t> )</a:t>
                </a:r>
                <a:endParaRPr lang="it-IT" dirty="0"/>
              </a:p>
            </p:txBody>
          </p:sp>
        </mc:Choice>
        <mc:Fallback xmlns="">
          <p:sp>
            <p:nvSpPr>
              <p:cNvPr id="8" name="TextBox 7">
                <a:extLst>
                  <a:ext uri="{FF2B5EF4-FFF2-40B4-BE49-F238E27FC236}">
                    <a16:creationId xmlns:a16="http://schemas.microsoft.com/office/drawing/2014/main" id="{E1907013-013D-968C-377F-2B07D83C2893}"/>
                  </a:ext>
                </a:extLst>
              </p:cNvPr>
              <p:cNvSpPr txBox="1">
                <a:spLocks noRot="1" noChangeAspect="1" noMove="1" noResize="1" noEditPoints="1" noAdjustHandles="1" noChangeArrowheads="1" noChangeShapeType="1" noTextEdit="1"/>
              </p:cNvSpPr>
              <p:nvPr/>
            </p:nvSpPr>
            <p:spPr>
              <a:xfrm>
                <a:off x="243840" y="2762645"/>
                <a:ext cx="8453120" cy="369332"/>
              </a:xfrm>
              <a:prstGeom prst="rect">
                <a:avLst/>
              </a:prstGeom>
              <a:blipFill>
                <a:blip r:embed="rId3"/>
                <a:stretch>
                  <a:fillRect l="-433" t="-8197" b="-24590"/>
                </a:stretch>
              </a:blipFill>
            </p:spPr>
            <p:txBody>
              <a:bodyPr/>
              <a:lstStyle/>
              <a:p>
                <a:r>
                  <a:rPr lang="it-IT">
                    <a:noFill/>
                  </a:rPr>
                  <a:t> </a:t>
                </a:r>
              </a:p>
            </p:txBody>
          </p:sp>
        </mc:Fallback>
      </mc:AlternateContent>
      <p:pic>
        <p:nvPicPr>
          <p:cNvPr id="9" name="Picture 8">
            <a:extLst>
              <a:ext uri="{FF2B5EF4-FFF2-40B4-BE49-F238E27FC236}">
                <a16:creationId xmlns:a16="http://schemas.microsoft.com/office/drawing/2014/main" id="{FFF8CBC3-1C34-CB35-F028-A4E765E9A537}"/>
              </a:ext>
            </a:extLst>
          </p:cNvPr>
          <p:cNvPicPr>
            <a:picLocks noChangeAspect="1"/>
          </p:cNvPicPr>
          <p:nvPr/>
        </p:nvPicPr>
        <p:blipFill rotWithShape="1">
          <a:blip r:embed="rId2"/>
          <a:srcRect l="4500" t="60963" r="18666" b="27407"/>
          <a:stretch/>
        </p:blipFill>
        <p:spPr>
          <a:xfrm>
            <a:off x="660400" y="3379599"/>
            <a:ext cx="9367520" cy="79756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D3034DB-4997-B91D-A574-9E7C40FA1C19}"/>
                  </a:ext>
                </a:extLst>
              </p:cNvPr>
              <p:cNvSpPr txBox="1"/>
              <p:nvPr/>
            </p:nvSpPr>
            <p:spPr>
              <a:xfrm>
                <a:off x="447040" y="4510156"/>
                <a:ext cx="11856720" cy="369332"/>
              </a:xfrm>
              <a:prstGeom prst="rect">
                <a:avLst/>
              </a:prstGeom>
              <a:noFill/>
            </p:spPr>
            <p:txBody>
              <a:bodyPr wrap="square">
                <a:spAutoFit/>
              </a:bodyPr>
              <a:lstStyle/>
              <a:p>
                <a:r>
                  <a:rPr lang="it-IT" dirty="0"/>
                  <a:t>W e </a:t>
                </a:r>
                <a:r>
                  <a:rPr lang="it-IT" dirty="0" err="1"/>
                  <a:t>obtain</a:t>
                </a:r>
                <a:r>
                  <a:rPr lang="it-IT" dirty="0"/>
                  <a:t> </a:t>
                </a:r>
                <a14:m>
                  <m:oMath xmlns:m="http://schemas.openxmlformats.org/officeDocument/2006/math">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𝐵</m:t>
                        </m:r>
                      </m:e>
                      <m:sup>
                        <m:r>
                          <a:rPr lang="it-IT" b="0" i="1" dirty="0" smtClean="0">
                            <a:latin typeface="Cambria Math" panose="02040503050406030204" pitchFamily="18" charset="0"/>
                          </a:rPr>
                          <m:t>∗</m:t>
                        </m:r>
                      </m:sup>
                    </m:sSup>
                    <m:r>
                      <a:rPr lang="it-IT" i="1" dirty="0" smtClean="0">
                        <a:latin typeface="Cambria Math" panose="02040503050406030204" pitchFamily="18" charset="0"/>
                      </a:rPr>
                      <m:t> =[0.7448;0.0143], </m:t>
                    </m:r>
                  </m:oMath>
                </a14:m>
                <a:r>
                  <a:rPr lang="it-IT" dirty="0"/>
                  <a:t>and </a:t>
                </a:r>
                <a:r>
                  <a:rPr lang="it-IT" dirty="0" err="1"/>
                  <a:t>substituting</a:t>
                </a:r>
                <a:r>
                  <a:rPr lang="it-IT" dirty="0"/>
                  <a:t> we </a:t>
                </a:r>
                <a:r>
                  <a:rPr lang="it-IT" dirty="0" err="1"/>
                  <a:t>obtain</a:t>
                </a:r>
                <a:r>
                  <a:rPr lang="it-IT" dirty="0"/>
                  <a:t> </a:t>
                </a:r>
                <a14:m>
                  <m:oMath xmlns:m="http://schemas.openxmlformats.org/officeDocument/2006/math">
                    <m:sSup>
                      <m:sSupPr>
                        <m:ctrlPr>
                          <a:rPr lang="it-IT" i="1" dirty="0" smtClean="0">
                            <a:latin typeface="Cambria Math" panose="02040503050406030204" pitchFamily="18" charset="0"/>
                          </a:rPr>
                        </m:ctrlPr>
                      </m:sSupPr>
                      <m:e>
                        <m:r>
                          <a:rPr lang="it-IT" b="0" i="1" dirty="0" smtClean="0">
                            <a:latin typeface="Cambria Math" panose="02040503050406030204" pitchFamily="18" charset="0"/>
                          </a:rPr>
                          <m:t>𝑅</m:t>
                        </m:r>
                      </m:e>
                      <m:sup>
                        <m:r>
                          <a:rPr lang="it-IT" b="0" i="1" dirty="0" smtClean="0">
                            <a:latin typeface="Cambria Math" panose="02040503050406030204" pitchFamily="18" charset="0"/>
                          </a:rPr>
                          <m:t>∗</m:t>
                        </m:r>
                      </m:sup>
                    </m:sSup>
                    <m:r>
                      <a:rPr lang="it-IT" b="0" i="1" dirty="0" smtClean="0">
                        <a:latin typeface="Cambria Math" panose="02040503050406030204" pitchFamily="18" charset="0"/>
                      </a:rPr>
                      <m:t>=</m:t>
                    </m:r>
                    <m:r>
                      <m:rPr>
                        <m:nor/>
                      </m:rPr>
                      <a:rPr lang="it-IT" dirty="0"/>
                      <m:t>[0.4560; 0.0146]</m:t>
                    </m:r>
                  </m:oMath>
                </a14:m>
                <a:endParaRPr lang="it-IT" dirty="0"/>
              </a:p>
            </p:txBody>
          </p:sp>
        </mc:Choice>
        <mc:Fallback xmlns="">
          <p:sp>
            <p:nvSpPr>
              <p:cNvPr id="11" name="TextBox 10">
                <a:extLst>
                  <a:ext uri="{FF2B5EF4-FFF2-40B4-BE49-F238E27FC236}">
                    <a16:creationId xmlns:a16="http://schemas.microsoft.com/office/drawing/2014/main" id="{1D3034DB-4997-B91D-A574-9E7C40FA1C19}"/>
                  </a:ext>
                </a:extLst>
              </p:cNvPr>
              <p:cNvSpPr txBox="1">
                <a:spLocks noRot="1" noChangeAspect="1" noMove="1" noResize="1" noEditPoints="1" noAdjustHandles="1" noChangeArrowheads="1" noChangeShapeType="1" noTextEdit="1"/>
              </p:cNvSpPr>
              <p:nvPr/>
            </p:nvSpPr>
            <p:spPr>
              <a:xfrm>
                <a:off x="447040" y="4510156"/>
                <a:ext cx="11856720" cy="369332"/>
              </a:xfrm>
              <a:prstGeom prst="rect">
                <a:avLst/>
              </a:prstGeom>
              <a:blipFill>
                <a:blip r:embed="rId4"/>
                <a:stretch>
                  <a:fillRect l="-411" t="-10000" b="-26667"/>
                </a:stretch>
              </a:blipFill>
            </p:spPr>
            <p:txBody>
              <a:bodyPr/>
              <a:lstStyle/>
              <a:p>
                <a:r>
                  <a:rPr lang="it-IT">
                    <a:noFill/>
                  </a:rPr>
                  <a:t> </a:t>
                </a:r>
              </a:p>
            </p:txBody>
          </p:sp>
        </mc:Fallback>
      </mc:AlternateContent>
      <p:pic>
        <p:nvPicPr>
          <p:cNvPr id="13" name="Picture 12">
            <a:extLst>
              <a:ext uri="{FF2B5EF4-FFF2-40B4-BE49-F238E27FC236}">
                <a16:creationId xmlns:a16="http://schemas.microsoft.com/office/drawing/2014/main" id="{8083049F-1696-ED89-FA93-8A4224D529B3}"/>
              </a:ext>
            </a:extLst>
          </p:cNvPr>
          <p:cNvPicPr>
            <a:picLocks noChangeAspect="1"/>
          </p:cNvPicPr>
          <p:nvPr/>
        </p:nvPicPr>
        <p:blipFill rotWithShape="1">
          <a:blip r:embed="rId5"/>
          <a:srcRect l="35750" t="56148" r="48083" b="34519"/>
          <a:stretch/>
        </p:blipFill>
        <p:spPr>
          <a:xfrm>
            <a:off x="2346960" y="5856358"/>
            <a:ext cx="1971040" cy="64008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B866055-2220-3B7A-7118-6CC04C9057EE}"/>
                  </a:ext>
                </a:extLst>
              </p:cNvPr>
              <p:cNvSpPr txBox="1"/>
              <p:nvPr/>
            </p:nvSpPr>
            <p:spPr>
              <a:xfrm>
                <a:off x="167640" y="5153576"/>
                <a:ext cx="11856720" cy="369332"/>
              </a:xfrm>
              <a:prstGeom prst="rect">
                <a:avLst/>
              </a:prstGeom>
              <a:noFill/>
            </p:spPr>
            <p:txBody>
              <a:bodyPr wrap="square">
                <a:spAutoFit/>
              </a:bodyPr>
              <a:lstStyle/>
              <a:p>
                <a:pPr marL="285750" indent="-285750">
                  <a:buFont typeface="Arial" panose="020B0604020202020204" pitchFamily="34" charset="0"/>
                  <a:buChar char="•"/>
                </a:pPr>
                <a:r>
                  <a:rPr lang="it-IT" dirty="0" err="1"/>
                  <a:t>Now</a:t>
                </a:r>
                <a:r>
                  <a:rPr lang="it-IT" dirty="0"/>
                  <a:t> </a:t>
                </a:r>
                <a:r>
                  <a:rPr lang="it-IT" dirty="0" err="1"/>
                  <a:t>looking</a:t>
                </a:r>
                <a:r>
                  <a:rPr lang="it-IT" dirty="0"/>
                  <a:t> for </a:t>
                </a: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𝐷</m:t>
                        </m:r>
                      </m:e>
                      <m:sub>
                        <m:r>
                          <a:rPr lang="it-IT" i="1" dirty="0" smtClean="0">
                            <a:latin typeface="Cambria Math" panose="02040503050406030204" pitchFamily="18" charset="0"/>
                          </a:rPr>
                          <m:t>𝐷𝑐𝑜𝑛𝑠𝑡</m:t>
                        </m:r>
                      </m:sub>
                    </m:sSub>
                  </m:oMath>
                </a14:m>
                <a:r>
                  <a:rPr lang="it-IT" dirty="0"/>
                  <a:t>, we </a:t>
                </a:r>
                <a:r>
                  <a:rPr lang="it-IT" dirty="0" err="1"/>
                  <a:t>obtain</a:t>
                </a:r>
                <a:r>
                  <a:rPr lang="it-IT" dirty="0"/>
                  <a:t> the </a:t>
                </a:r>
                <a:r>
                  <a:rPr lang="it-IT" dirty="0" err="1"/>
                  <a:t>critical</a:t>
                </a:r>
                <a:r>
                  <a:rPr lang="it-IT" dirty="0"/>
                  <a:t> value </a:t>
                </a: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𝐷</m:t>
                        </m:r>
                      </m:e>
                      <m:sub>
                        <m:r>
                          <a:rPr lang="it-IT" i="1" dirty="0" smtClean="0">
                            <a:latin typeface="Cambria Math" panose="02040503050406030204" pitchFamily="18" charset="0"/>
                          </a:rPr>
                          <m:t>𝐷𝑐𝑜𝑛𝑠𝑡</m:t>
                        </m:r>
                      </m:sub>
                    </m:sSub>
                    <m:r>
                      <a:rPr lang="it-IT" i="1" dirty="0" smtClean="0">
                        <a:latin typeface="Cambria Math" panose="02040503050406030204" pitchFamily="18" charset="0"/>
                        <a:ea typeface="Cambria Math" panose="02040503050406030204" pitchFamily="18" charset="0"/>
                      </a:rPr>
                      <m:t>≈</m:t>
                    </m:r>
                    <m:r>
                      <a:rPr lang="it-IT" b="0" i="1" dirty="0" smtClean="0">
                        <a:latin typeface="Cambria Math" panose="02040503050406030204" pitchFamily="18" charset="0"/>
                        <a:ea typeface="Cambria Math" panose="02040503050406030204" pitchFamily="18" charset="0"/>
                      </a:rPr>
                      <m:t>0.41</m:t>
                    </m:r>
                  </m:oMath>
                </a14:m>
                <a:r>
                  <a:rPr lang="it-IT" dirty="0"/>
                  <a:t> </a:t>
                </a:r>
              </a:p>
            </p:txBody>
          </p:sp>
        </mc:Choice>
        <mc:Fallback xmlns="">
          <p:sp>
            <p:nvSpPr>
              <p:cNvPr id="14" name="TextBox 13">
                <a:extLst>
                  <a:ext uri="{FF2B5EF4-FFF2-40B4-BE49-F238E27FC236}">
                    <a16:creationId xmlns:a16="http://schemas.microsoft.com/office/drawing/2014/main" id="{2B866055-2220-3B7A-7118-6CC04C9057EE}"/>
                  </a:ext>
                </a:extLst>
              </p:cNvPr>
              <p:cNvSpPr txBox="1">
                <a:spLocks noRot="1" noChangeAspect="1" noMove="1" noResize="1" noEditPoints="1" noAdjustHandles="1" noChangeArrowheads="1" noChangeShapeType="1" noTextEdit="1"/>
              </p:cNvSpPr>
              <p:nvPr/>
            </p:nvSpPr>
            <p:spPr>
              <a:xfrm>
                <a:off x="167640" y="5153576"/>
                <a:ext cx="11856720" cy="369332"/>
              </a:xfrm>
              <a:prstGeom prst="rect">
                <a:avLst/>
              </a:prstGeom>
              <a:blipFill>
                <a:blip r:embed="rId6"/>
                <a:stretch>
                  <a:fillRect l="-360" t="-8197" b="-24590"/>
                </a:stretch>
              </a:blipFill>
            </p:spPr>
            <p:txBody>
              <a:bodyPr/>
              <a:lstStyle/>
              <a:p>
                <a:r>
                  <a:rPr lang="it-IT">
                    <a:noFill/>
                  </a:rPr>
                  <a:t> </a:t>
                </a:r>
              </a:p>
            </p:txBody>
          </p:sp>
        </mc:Fallback>
      </mc:AlternateContent>
    </p:spTree>
    <p:extLst>
      <p:ext uri="{BB962C8B-B14F-4D97-AF65-F5344CB8AC3E}">
        <p14:creationId xmlns:p14="http://schemas.microsoft.com/office/powerpoint/2010/main" val="30025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FC8328F1-B7E8-7888-C802-E7739C75F17E}"/>
              </a:ext>
            </a:extLst>
          </p:cNvPr>
          <p:cNvSpPr/>
          <p:nvPr/>
        </p:nvSpPr>
        <p:spPr>
          <a:xfrm>
            <a:off x="7629954" y="838084"/>
            <a:ext cx="2276061" cy="7589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3" name="Picture 2">
            <a:extLst>
              <a:ext uri="{FF2B5EF4-FFF2-40B4-BE49-F238E27FC236}">
                <a16:creationId xmlns:a16="http://schemas.microsoft.com/office/drawing/2014/main" id="{317171C3-5282-7A3E-5E1B-EC8CB53AF0B2}"/>
              </a:ext>
            </a:extLst>
          </p:cNvPr>
          <p:cNvPicPr>
            <a:picLocks noChangeAspect="1"/>
          </p:cNvPicPr>
          <p:nvPr/>
        </p:nvPicPr>
        <p:blipFill rotWithShape="1">
          <a:blip r:embed="rId2"/>
          <a:srcRect l="20391" t="12222" r="36250" b="9861"/>
          <a:stretch/>
        </p:blipFill>
        <p:spPr>
          <a:xfrm>
            <a:off x="287619" y="695536"/>
            <a:ext cx="5389196" cy="5447457"/>
          </a:xfrm>
          <a:prstGeom prst="rect">
            <a:avLst/>
          </a:prstGeom>
          <a:ln w="76200">
            <a:solidFill>
              <a:schemeClr val="tx2"/>
            </a:solidFill>
          </a:ln>
        </p:spPr>
      </p:pic>
      <p:sp>
        <p:nvSpPr>
          <p:cNvPr id="5" name="TextBox 4">
            <a:extLst>
              <a:ext uri="{FF2B5EF4-FFF2-40B4-BE49-F238E27FC236}">
                <a16:creationId xmlns:a16="http://schemas.microsoft.com/office/drawing/2014/main" id="{B2E64080-59D4-B5FC-6AFE-272781B5B786}"/>
              </a:ext>
            </a:extLst>
          </p:cNvPr>
          <p:cNvSpPr txBox="1"/>
          <p:nvPr/>
        </p:nvSpPr>
        <p:spPr>
          <a:xfrm>
            <a:off x="6096000" y="2251704"/>
            <a:ext cx="6097554" cy="2215991"/>
          </a:xfrm>
          <a:prstGeom prst="rect">
            <a:avLst/>
          </a:prstGeom>
          <a:noFill/>
        </p:spPr>
        <p:txBody>
          <a:bodyPr wrap="square">
            <a:spAutoFit/>
          </a:bodyPr>
          <a:lstStyle/>
          <a:p>
            <a:pPr>
              <a:lnSpc>
                <a:spcPct val="150000"/>
              </a:lnSpc>
            </a:pPr>
            <a:r>
              <a:rPr lang="en-US" sz="2000" dirty="0"/>
              <a:t>(I) Activation of innate and adaptive immune responses</a:t>
            </a:r>
          </a:p>
          <a:p>
            <a:pPr>
              <a:lnSpc>
                <a:spcPct val="150000"/>
              </a:lnSpc>
            </a:pPr>
            <a:r>
              <a:rPr lang="en-US" sz="2000" dirty="0"/>
              <a:t>(B) Disruption of the blood-brain barrier (BBB) integrity</a:t>
            </a:r>
          </a:p>
          <a:p>
            <a:pPr>
              <a:lnSpc>
                <a:spcPct val="150000"/>
              </a:lnSpc>
            </a:pPr>
            <a:r>
              <a:rPr lang="it-IT" sz="2000" dirty="0"/>
              <a:t>(D) </a:t>
            </a:r>
            <a:r>
              <a:rPr lang="it-IT" sz="2000" dirty="0" err="1"/>
              <a:t>Neuronal</a:t>
            </a:r>
            <a:r>
              <a:rPr lang="it-IT" sz="2000" dirty="0"/>
              <a:t> </a:t>
            </a:r>
            <a:r>
              <a:rPr lang="it-IT" sz="2000" dirty="0" err="1"/>
              <a:t>loss</a:t>
            </a:r>
            <a:endParaRPr lang="en-US" sz="2000" dirty="0"/>
          </a:p>
          <a:p>
            <a:pPr>
              <a:lnSpc>
                <a:spcPct val="150000"/>
              </a:lnSpc>
            </a:pPr>
            <a:r>
              <a:rPr lang="it-IT" sz="2000" dirty="0"/>
              <a:t>(R) </a:t>
            </a:r>
            <a:r>
              <a:rPr lang="it-IT" sz="2000" dirty="0" err="1"/>
              <a:t>Remodeling</a:t>
            </a:r>
            <a:r>
              <a:rPr lang="it-IT" sz="2000" dirty="0"/>
              <a:t> of </a:t>
            </a:r>
            <a:r>
              <a:rPr lang="it-IT" sz="2000" dirty="0" err="1"/>
              <a:t>neural</a:t>
            </a:r>
            <a:r>
              <a:rPr lang="it-IT" sz="2000" dirty="0"/>
              <a:t> </a:t>
            </a:r>
            <a:r>
              <a:rPr lang="it-IT" sz="2000" dirty="0" err="1"/>
              <a:t>circuits</a:t>
            </a:r>
            <a:endParaRPr lang="it-IT" sz="2000" dirty="0"/>
          </a:p>
          <a:p>
            <a:endParaRPr lang="it-IT" dirty="0"/>
          </a:p>
        </p:txBody>
      </p:sp>
      <p:sp>
        <p:nvSpPr>
          <p:cNvPr id="7" name="TextBox 6">
            <a:extLst>
              <a:ext uri="{FF2B5EF4-FFF2-40B4-BE49-F238E27FC236}">
                <a16:creationId xmlns:a16="http://schemas.microsoft.com/office/drawing/2014/main" id="{2B78636D-4A51-6C7A-3AFD-2C1459B586DD}"/>
              </a:ext>
            </a:extLst>
          </p:cNvPr>
          <p:cNvSpPr txBox="1"/>
          <p:nvPr/>
        </p:nvSpPr>
        <p:spPr>
          <a:xfrm>
            <a:off x="7396843" y="902349"/>
            <a:ext cx="2614904" cy="707886"/>
          </a:xfrm>
          <a:prstGeom prst="rect">
            <a:avLst/>
          </a:prstGeom>
          <a:noFill/>
        </p:spPr>
        <p:txBody>
          <a:bodyPr wrap="square">
            <a:spAutoFit/>
          </a:bodyPr>
          <a:lstStyle/>
          <a:p>
            <a:pPr algn="ctr"/>
            <a:r>
              <a:rPr lang="it-IT" sz="2000" b="1" dirty="0"/>
              <a:t>TRAUMATIC BRAIN INJURY </a:t>
            </a:r>
          </a:p>
        </p:txBody>
      </p:sp>
      <p:sp>
        <p:nvSpPr>
          <p:cNvPr id="13" name="TextBox 12">
            <a:extLst>
              <a:ext uri="{FF2B5EF4-FFF2-40B4-BE49-F238E27FC236}">
                <a16:creationId xmlns:a16="http://schemas.microsoft.com/office/drawing/2014/main" id="{2A59D987-1244-2B87-5C6E-287085E3CA38}"/>
              </a:ext>
            </a:extLst>
          </p:cNvPr>
          <p:cNvSpPr txBox="1"/>
          <p:nvPr/>
        </p:nvSpPr>
        <p:spPr>
          <a:xfrm>
            <a:off x="6653433" y="5004253"/>
            <a:ext cx="4229101" cy="1015663"/>
          </a:xfrm>
          <a:prstGeom prst="rect">
            <a:avLst/>
          </a:prstGeom>
          <a:noFill/>
        </p:spPr>
        <p:txBody>
          <a:bodyPr wrap="square">
            <a:spAutoFit/>
          </a:bodyPr>
          <a:lstStyle/>
          <a:p>
            <a:pPr algn="ctr"/>
            <a:r>
              <a:rPr lang="it-IT" sz="2000" dirty="0" err="1"/>
              <a:t>Changes</a:t>
            </a:r>
            <a:r>
              <a:rPr lang="it-IT" sz="2000" dirty="0"/>
              <a:t> </a:t>
            </a:r>
            <a:r>
              <a:rPr lang="it-IT" sz="2000" dirty="0" err="1"/>
              <a:t>is</a:t>
            </a:r>
            <a:r>
              <a:rPr lang="it-IT" sz="2000" dirty="0"/>
              <a:t> </a:t>
            </a:r>
            <a:r>
              <a:rPr lang="it-IT" sz="2000" dirty="0" err="1"/>
              <a:t>physiological</a:t>
            </a:r>
            <a:r>
              <a:rPr lang="it-IT" sz="2000" dirty="0"/>
              <a:t> </a:t>
            </a:r>
            <a:r>
              <a:rPr lang="it-IT" sz="2000" dirty="0" err="1"/>
              <a:t>neural</a:t>
            </a:r>
            <a:r>
              <a:rPr lang="it-IT" sz="2000" dirty="0"/>
              <a:t> activity</a:t>
            </a:r>
          </a:p>
          <a:p>
            <a:pPr algn="ctr"/>
            <a:endParaRPr lang="it-IT" sz="2000" dirty="0"/>
          </a:p>
          <a:p>
            <a:pPr algn="ctr"/>
            <a:r>
              <a:rPr lang="it-IT" sz="2000" dirty="0"/>
              <a:t>(S) </a:t>
            </a:r>
            <a:r>
              <a:rPr lang="it-IT" sz="2000" dirty="0" err="1"/>
              <a:t>Epiletic</a:t>
            </a:r>
            <a:r>
              <a:rPr lang="it-IT" sz="2000" dirty="0"/>
              <a:t> </a:t>
            </a:r>
            <a:r>
              <a:rPr lang="it-IT" sz="2000" dirty="0" err="1"/>
              <a:t>seizures</a:t>
            </a:r>
            <a:endParaRPr lang="it-IT" sz="2000" dirty="0"/>
          </a:p>
        </p:txBody>
      </p:sp>
      <p:sp>
        <p:nvSpPr>
          <p:cNvPr id="14" name="Arrow: Down 13">
            <a:extLst>
              <a:ext uri="{FF2B5EF4-FFF2-40B4-BE49-F238E27FC236}">
                <a16:creationId xmlns:a16="http://schemas.microsoft.com/office/drawing/2014/main" id="{EAF82C4E-E597-9EC3-AF37-9CDA9D342267}"/>
              </a:ext>
            </a:extLst>
          </p:cNvPr>
          <p:cNvSpPr/>
          <p:nvPr/>
        </p:nvSpPr>
        <p:spPr>
          <a:xfrm>
            <a:off x="8655434" y="1597037"/>
            <a:ext cx="225102" cy="531845"/>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Arrow: Down 14">
            <a:extLst>
              <a:ext uri="{FF2B5EF4-FFF2-40B4-BE49-F238E27FC236}">
                <a16:creationId xmlns:a16="http://schemas.microsoft.com/office/drawing/2014/main" id="{EBE823C0-E3C9-15A0-E8A0-912277747C53}"/>
              </a:ext>
            </a:extLst>
          </p:cNvPr>
          <p:cNvSpPr/>
          <p:nvPr/>
        </p:nvSpPr>
        <p:spPr>
          <a:xfrm>
            <a:off x="8655434" y="4320399"/>
            <a:ext cx="225102" cy="531845"/>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TextBox 3">
            <a:extLst>
              <a:ext uri="{FF2B5EF4-FFF2-40B4-BE49-F238E27FC236}">
                <a16:creationId xmlns:a16="http://schemas.microsoft.com/office/drawing/2014/main" id="{DD3CE20A-8224-5B04-CA5E-25DE5CCD41C3}"/>
              </a:ext>
            </a:extLst>
          </p:cNvPr>
          <p:cNvSpPr txBox="1"/>
          <p:nvPr/>
        </p:nvSpPr>
        <p:spPr>
          <a:xfrm>
            <a:off x="104284" y="6325381"/>
            <a:ext cx="6097554" cy="307777"/>
          </a:xfrm>
          <a:prstGeom prst="rect">
            <a:avLst/>
          </a:prstGeom>
          <a:noFill/>
        </p:spPr>
        <p:txBody>
          <a:bodyPr wrap="square">
            <a:spAutoFit/>
          </a:bodyPr>
          <a:lstStyle/>
          <a:p>
            <a:r>
              <a:rPr lang="en-US" sz="1400" dirty="0"/>
              <a:t>Fig.1 Schematics representation of </a:t>
            </a:r>
            <a:r>
              <a:rPr lang="en-US" sz="1400" dirty="0" err="1"/>
              <a:t>epileptogenesis</a:t>
            </a:r>
            <a:endParaRPr lang="it-IT" sz="1400" dirty="0"/>
          </a:p>
        </p:txBody>
      </p:sp>
    </p:spTree>
    <p:extLst>
      <p:ext uri="{BB962C8B-B14F-4D97-AF65-F5344CB8AC3E}">
        <p14:creationId xmlns:p14="http://schemas.microsoft.com/office/powerpoint/2010/main" val="1305974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CAF5F593-7A66-CF42-09AE-50C1F04A6A5A}"/>
              </a:ext>
            </a:extLst>
          </p:cNvPr>
          <p:cNvSpPr/>
          <p:nvPr/>
        </p:nvSpPr>
        <p:spPr>
          <a:xfrm>
            <a:off x="7887258" y="348743"/>
            <a:ext cx="2748540" cy="506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A04CA5FD-D59F-A533-7519-4CA7DCE05F0E}"/>
              </a:ext>
            </a:extLst>
          </p:cNvPr>
          <p:cNvPicPr>
            <a:picLocks noChangeAspect="1"/>
          </p:cNvPicPr>
          <p:nvPr/>
        </p:nvPicPr>
        <p:blipFill>
          <a:blip r:embed="rId2"/>
          <a:stretch>
            <a:fillRect/>
          </a:stretch>
        </p:blipFill>
        <p:spPr>
          <a:xfrm>
            <a:off x="1543015" y="336874"/>
            <a:ext cx="2761727" cy="518205"/>
          </a:xfrm>
          <a:prstGeom prst="rect">
            <a:avLst/>
          </a:prstGeom>
        </p:spPr>
      </p:pic>
      <p:sp>
        <p:nvSpPr>
          <p:cNvPr id="6" name="TextBox 5">
            <a:extLst>
              <a:ext uri="{FF2B5EF4-FFF2-40B4-BE49-F238E27FC236}">
                <a16:creationId xmlns:a16="http://schemas.microsoft.com/office/drawing/2014/main" id="{6C3CAC21-C582-B0D2-A916-D838D36B70CA}"/>
              </a:ext>
            </a:extLst>
          </p:cNvPr>
          <p:cNvSpPr txBox="1"/>
          <p:nvPr/>
        </p:nvSpPr>
        <p:spPr>
          <a:xfrm>
            <a:off x="353007" y="929502"/>
            <a:ext cx="5742993" cy="1077218"/>
          </a:xfrm>
          <a:prstGeom prst="rect">
            <a:avLst/>
          </a:prstGeom>
          <a:noFill/>
        </p:spPr>
        <p:txBody>
          <a:bodyPr wrap="square">
            <a:spAutoFit/>
          </a:bodyPr>
          <a:lstStyle/>
          <a:p>
            <a:r>
              <a:rPr lang="it-IT" sz="1600" dirty="0"/>
              <a:t>The</a:t>
            </a:r>
            <a:r>
              <a:rPr lang="en-US" sz="1600" dirty="0"/>
              <a:t> stable and unstable fixed point move toward each other, resulting in a non-zero seizure rate. There is spontaneous seizure [stochasticity] that does not necessarily lead to </a:t>
            </a:r>
            <a:r>
              <a:rPr lang="en-US" sz="1600" dirty="0" err="1"/>
              <a:t>Epileptogenesis</a:t>
            </a:r>
            <a:r>
              <a:rPr lang="en-US" sz="1600" dirty="0"/>
              <a:t> onset.</a:t>
            </a:r>
            <a:endParaRPr lang="it-IT" sz="1600" dirty="0"/>
          </a:p>
        </p:txBody>
      </p:sp>
      <p:pic>
        <p:nvPicPr>
          <p:cNvPr id="8" name="Picture 7">
            <a:extLst>
              <a:ext uri="{FF2B5EF4-FFF2-40B4-BE49-F238E27FC236}">
                <a16:creationId xmlns:a16="http://schemas.microsoft.com/office/drawing/2014/main" id="{5C685C98-68AC-35AB-2F21-EDEAE20FC48B}"/>
              </a:ext>
            </a:extLst>
          </p:cNvPr>
          <p:cNvPicPr>
            <a:picLocks noChangeAspect="1"/>
          </p:cNvPicPr>
          <p:nvPr/>
        </p:nvPicPr>
        <p:blipFill rotWithShape="1">
          <a:blip r:embed="rId3"/>
          <a:srcRect l="9949" t="25884" r="50331" b="12381"/>
          <a:stretch/>
        </p:blipFill>
        <p:spPr>
          <a:xfrm>
            <a:off x="261257" y="2197625"/>
            <a:ext cx="4916844" cy="4298687"/>
          </a:xfrm>
          <a:prstGeom prst="rect">
            <a:avLst/>
          </a:prstGeom>
        </p:spPr>
      </p:pic>
      <p:sp>
        <p:nvSpPr>
          <p:cNvPr id="12" name="TextBox 11">
            <a:extLst>
              <a:ext uri="{FF2B5EF4-FFF2-40B4-BE49-F238E27FC236}">
                <a16:creationId xmlns:a16="http://schemas.microsoft.com/office/drawing/2014/main" id="{66CF0B9F-096C-8A89-3E6B-CE898DCC9C63}"/>
              </a:ext>
            </a:extLst>
          </p:cNvPr>
          <p:cNvSpPr txBox="1"/>
          <p:nvPr/>
        </p:nvSpPr>
        <p:spPr>
          <a:xfrm>
            <a:off x="6449007" y="929502"/>
            <a:ext cx="5744545" cy="1354217"/>
          </a:xfrm>
          <a:prstGeom prst="rect">
            <a:avLst/>
          </a:prstGeom>
          <a:noFill/>
        </p:spPr>
        <p:txBody>
          <a:bodyPr wrap="square">
            <a:spAutoFit/>
          </a:bodyPr>
          <a:lstStyle/>
          <a:p>
            <a:r>
              <a:rPr lang="en-US" sz="1600" dirty="0"/>
              <a:t>Here we can see a SADDLE NODE BIFURCATION in which the ‘‘healthy’’ steady-state collides with the unstable fixed point at a certain value of neuronal cell loss. Then the development of progressive EPG toward the Epileptic steady-state is inevitable .</a:t>
            </a:r>
            <a:endParaRPr lang="it-IT" sz="1600" dirty="0"/>
          </a:p>
          <a:p>
            <a:endParaRPr lang="it-IT" dirty="0"/>
          </a:p>
        </p:txBody>
      </p:sp>
      <p:pic>
        <p:nvPicPr>
          <p:cNvPr id="17" name="Picture 16">
            <a:extLst>
              <a:ext uri="{FF2B5EF4-FFF2-40B4-BE49-F238E27FC236}">
                <a16:creationId xmlns:a16="http://schemas.microsoft.com/office/drawing/2014/main" id="{D65E3C14-CE30-372B-0ADD-19B98E7779F9}"/>
              </a:ext>
            </a:extLst>
          </p:cNvPr>
          <p:cNvPicPr>
            <a:picLocks noChangeAspect="1"/>
          </p:cNvPicPr>
          <p:nvPr/>
        </p:nvPicPr>
        <p:blipFill rotWithShape="1">
          <a:blip r:embed="rId3"/>
          <a:srcRect l="49839" t="25884" r="13291" b="12381"/>
          <a:stretch/>
        </p:blipFill>
        <p:spPr>
          <a:xfrm>
            <a:off x="6764590" y="2197625"/>
            <a:ext cx="4411735" cy="4155146"/>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C7EE0C1-B11C-B372-00ED-A5A35404C406}"/>
                  </a:ext>
                </a:extLst>
              </p:cNvPr>
              <p:cNvSpPr txBox="1"/>
              <p:nvPr/>
            </p:nvSpPr>
            <p:spPr>
              <a:xfrm>
                <a:off x="1602768" y="380546"/>
                <a:ext cx="2642223"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2000" i="1" dirty="0" smtClean="0">
                          <a:latin typeface="Cambria Math" panose="02040503050406030204" pitchFamily="18" charset="0"/>
                        </a:rPr>
                        <m:t>𝐷</m:t>
                      </m:r>
                      <m:r>
                        <a:rPr lang="it-IT" sz="2000" i="1" dirty="0" smtClean="0">
                          <a:latin typeface="Cambria Math" panose="02040503050406030204" pitchFamily="18" charset="0"/>
                        </a:rPr>
                        <m:t> &lt; </m:t>
                      </m:r>
                      <m:r>
                        <a:rPr lang="it-IT" sz="2000" i="1" dirty="0" err="1">
                          <a:latin typeface="Cambria Math" panose="02040503050406030204" pitchFamily="18" charset="0"/>
                        </a:rPr>
                        <m:t>𝐷</m:t>
                      </m:r>
                      <m:r>
                        <a:rPr lang="it-IT" sz="1400" i="1" dirty="0" err="1">
                          <a:latin typeface="Cambria Math" panose="02040503050406030204" pitchFamily="18" charset="0"/>
                        </a:rPr>
                        <m:t>𝑐𝑟𝑖𝑡𝑖𝑐𝑎𝑙</m:t>
                      </m:r>
                      <m:r>
                        <a:rPr lang="it-IT" sz="2000" i="1" dirty="0">
                          <a:latin typeface="Cambria Math" panose="02040503050406030204" pitchFamily="18" charset="0"/>
                        </a:rPr>
                        <m:t> ≈ 0.41</m:t>
                      </m:r>
                    </m:oMath>
                  </m:oMathPara>
                </a14:m>
                <a:endParaRPr lang="it-IT" sz="2000" dirty="0"/>
              </a:p>
            </p:txBody>
          </p:sp>
        </mc:Choice>
        <mc:Fallback xmlns="">
          <p:sp>
            <p:nvSpPr>
              <p:cNvPr id="19" name="TextBox 18">
                <a:extLst>
                  <a:ext uri="{FF2B5EF4-FFF2-40B4-BE49-F238E27FC236}">
                    <a16:creationId xmlns:a16="http://schemas.microsoft.com/office/drawing/2014/main" id="{5C7EE0C1-B11C-B372-00ED-A5A35404C406}"/>
                  </a:ext>
                </a:extLst>
              </p:cNvPr>
              <p:cNvSpPr txBox="1">
                <a:spLocks noRot="1" noChangeAspect="1" noMove="1" noResize="1" noEditPoints="1" noAdjustHandles="1" noChangeArrowheads="1" noChangeShapeType="1" noTextEdit="1"/>
              </p:cNvSpPr>
              <p:nvPr/>
            </p:nvSpPr>
            <p:spPr>
              <a:xfrm>
                <a:off x="1602768" y="380546"/>
                <a:ext cx="2642223" cy="400110"/>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9D0F112-E511-D9F1-4329-538421E3D798}"/>
                  </a:ext>
                </a:extLst>
              </p:cNvPr>
              <p:cNvSpPr txBox="1"/>
              <p:nvPr/>
            </p:nvSpPr>
            <p:spPr>
              <a:xfrm>
                <a:off x="7947009" y="380546"/>
                <a:ext cx="27485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2000" i="1" dirty="0" smtClean="0">
                          <a:latin typeface="Cambria Math" panose="02040503050406030204" pitchFamily="18" charset="0"/>
                        </a:rPr>
                        <m:t>𝐷</m:t>
                      </m:r>
                      <m:r>
                        <a:rPr lang="it-IT" sz="2000" i="1" dirty="0" smtClean="0">
                          <a:latin typeface="Cambria Math" panose="02040503050406030204" pitchFamily="18" charset="0"/>
                        </a:rPr>
                        <m:t> &gt; </m:t>
                      </m:r>
                      <m:r>
                        <a:rPr lang="it-IT" sz="2000" i="1" dirty="0" err="1">
                          <a:latin typeface="Cambria Math" panose="02040503050406030204" pitchFamily="18" charset="0"/>
                        </a:rPr>
                        <m:t>𝐷</m:t>
                      </m:r>
                      <m:r>
                        <a:rPr lang="it-IT" sz="1400" i="1" dirty="0" err="1">
                          <a:latin typeface="Cambria Math" panose="02040503050406030204" pitchFamily="18" charset="0"/>
                        </a:rPr>
                        <m:t>𝑐𝑟𝑖𝑡𝑖𝑐𝑎𝑙</m:t>
                      </m:r>
                      <m:r>
                        <a:rPr lang="it-IT" sz="2000" i="1" dirty="0">
                          <a:latin typeface="Cambria Math" panose="02040503050406030204" pitchFamily="18" charset="0"/>
                        </a:rPr>
                        <m:t> ≈ 0.41</m:t>
                      </m:r>
                    </m:oMath>
                  </m:oMathPara>
                </a14:m>
                <a:endParaRPr lang="it-IT" sz="2000" dirty="0"/>
              </a:p>
            </p:txBody>
          </p:sp>
        </mc:Choice>
        <mc:Fallback xmlns="">
          <p:sp>
            <p:nvSpPr>
              <p:cNvPr id="20" name="TextBox 19">
                <a:extLst>
                  <a:ext uri="{FF2B5EF4-FFF2-40B4-BE49-F238E27FC236}">
                    <a16:creationId xmlns:a16="http://schemas.microsoft.com/office/drawing/2014/main" id="{89D0F112-E511-D9F1-4329-538421E3D798}"/>
                  </a:ext>
                </a:extLst>
              </p:cNvPr>
              <p:cNvSpPr txBox="1">
                <a:spLocks noRot="1" noChangeAspect="1" noMove="1" noResize="1" noEditPoints="1" noAdjustHandles="1" noChangeArrowheads="1" noChangeShapeType="1" noTextEdit="1"/>
              </p:cNvSpPr>
              <p:nvPr/>
            </p:nvSpPr>
            <p:spPr>
              <a:xfrm>
                <a:off x="7947009" y="380546"/>
                <a:ext cx="2748540" cy="400110"/>
              </a:xfrm>
              <a:prstGeom prst="rect">
                <a:avLst/>
              </a:prstGeom>
              <a:blipFill>
                <a:blip r:embed="rId5"/>
                <a:stretch>
                  <a:fillRect/>
                </a:stretch>
              </a:blipFill>
            </p:spPr>
            <p:txBody>
              <a:bodyPr/>
              <a:lstStyle/>
              <a:p>
                <a:r>
                  <a:rPr lang="it-IT">
                    <a:noFill/>
                  </a:rPr>
                  <a:t> </a:t>
                </a:r>
              </a:p>
            </p:txBody>
          </p:sp>
        </mc:Fallback>
      </mc:AlternateContent>
      <p:sp>
        <p:nvSpPr>
          <p:cNvPr id="22" name="TextBox 21">
            <a:extLst>
              <a:ext uri="{FF2B5EF4-FFF2-40B4-BE49-F238E27FC236}">
                <a16:creationId xmlns:a16="http://schemas.microsoft.com/office/drawing/2014/main" id="{86D0F6B1-20E7-7FAE-E05E-B49E8407A964}"/>
              </a:ext>
            </a:extLst>
          </p:cNvPr>
          <p:cNvSpPr txBox="1"/>
          <p:nvPr/>
        </p:nvSpPr>
        <p:spPr>
          <a:xfrm>
            <a:off x="0" y="6538371"/>
            <a:ext cx="6977741" cy="307777"/>
          </a:xfrm>
          <a:prstGeom prst="rect">
            <a:avLst/>
          </a:prstGeom>
          <a:noFill/>
        </p:spPr>
        <p:txBody>
          <a:bodyPr wrap="square">
            <a:spAutoFit/>
          </a:bodyPr>
          <a:lstStyle/>
          <a:p>
            <a:r>
              <a:rPr lang="en-US" sz="1400" dirty="0"/>
              <a:t>Fig.13 The effect of neuronal loss on the system stability is illustrated with state-space plots</a:t>
            </a:r>
            <a:endParaRPr lang="it-IT" sz="1400" dirty="0"/>
          </a:p>
        </p:txBody>
      </p:sp>
      <p:sp>
        <p:nvSpPr>
          <p:cNvPr id="23" name="Rectangle 22">
            <a:extLst>
              <a:ext uri="{FF2B5EF4-FFF2-40B4-BE49-F238E27FC236}">
                <a16:creationId xmlns:a16="http://schemas.microsoft.com/office/drawing/2014/main" id="{586BED3E-43B4-481E-5CEE-CE4C6BB5F67D}"/>
              </a:ext>
            </a:extLst>
          </p:cNvPr>
          <p:cNvSpPr/>
          <p:nvPr/>
        </p:nvSpPr>
        <p:spPr>
          <a:xfrm>
            <a:off x="255230" y="2155566"/>
            <a:ext cx="195554" cy="3077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702877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with a line&#10;&#10;Description automatically generated">
            <a:extLst>
              <a:ext uri="{FF2B5EF4-FFF2-40B4-BE49-F238E27FC236}">
                <a16:creationId xmlns:a16="http://schemas.microsoft.com/office/drawing/2014/main" id="{C5DB7F4F-67F2-3D8F-96FC-7B3473610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2015" y="3653077"/>
            <a:ext cx="5429600" cy="3000263"/>
          </a:xfrm>
          <a:prstGeom prst="rect">
            <a:avLst/>
          </a:prstGeom>
        </p:spPr>
      </p:pic>
      <p:pic>
        <p:nvPicPr>
          <p:cNvPr id="15" name="Picture 14" descr="A graph with a purple line&#10;&#10;Description automatically generated">
            <a:extLst>
              <a:ext uri="{FF2B5EF4-FFF2-40B4-BE49-F238E27FC236}">
                <a16:creationId xmlns:a16="http://schemas.microsoft.com/office/drawing/2014/main" id="{126675E0-66D1-6728-8228-EDC9DA81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837" y="690880"/>
            <a:ext cx="5695306" cy="2907591"/>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0129B3B-D8A1-4D85-843D-5B15330E48D7}"/>
                  </a:ext>
                </a:extLst>
              </p:cNvPr>
              <p:cNvSpPr txBox="1"/>
              <p:nvPr/>
            </p:nvSpPr>
            <p:spPr>
              <a:xfrm>
                <a:off x="262838" y="574300"/>
                <a:ext cx="199986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𝐷</m:t>
                      </m:r>
                      <m:r>
                        <a:rPr lang="it-IT" sz="2000" b="0" i="1" smtClean="0">
                          <a:latin typeface="Cambria Math" panose="02040503050406030204" pitchFamily="18" charset="0"/>
                        </a:rPr>
                        <m:t>=0</m:t>
                      </m:r>
                    </m:oMath>
                  </m:oMathPara>
                </a14:m>
                <a:endParaRPr lang="it-IT" sz="2000" dirty="0"/>
              </a:p>
            </p:txBody>
          </p:sp>
        </mc:Choice>
        <mc:Fallback xmlns="">
          <p:sp>
            <p:nvSpPr>
              <p:cNvPr id="16" name="TextBox 15">
                <a:extLst>
                  <a:ext uri="{FF2B5EF4-FFF2-40B4-BE49-F238E27FC236}">
                    <a16:creationId xmlns:a16="http://schemas.microsoft.com/office/drawing/2014/main" id="{F0129B3B-D8A1-4D85-843D-5B15330E48D7}"/>
                  </a:ext>
                </a:extLst>
              </p:cNvPr>
              <p:cNvSpPr txBox="1">
                <a:spLocks noRot="1" noChangeAspect="1" noMove="1" noResize="1" noEditPoints="1" noAdjustHandles="1" noChangeArrowheads="1" noChangeShapeType="1" noTextEdit="1"/>
              </p:cNvSpPr>
              <p:nvPr/>
            </p:nvSpPr>
            <p:spPr>
              <a:xfrm>
                <a:off x="262838" y="574300"/>
                <a:ext cx="1999861" cy="400110"/>
              </a:xfrm>
              <a:prstGeom prst="rect">
                <a:avLst/>
              </a:prstGeom>
              <a:blipFill>
                <a:blip r:embed="rId4"/>
                <a:stretch>
                  <a:fillRect/>
                </a:stretch>
              </a:blipFill>
            </p:spPr>
            <p:txBody>
              <a:bodyPr/>
              <a:lstStyle/>
              <a:p>
                <a:r>
                  <a:rPr lang="it-IT">
                    <a:noFill/>
                  </a:rPr>
                  <a:t> </a:t>
                </a:r>
              </a:p>
            </p:txBody>
          </p:sp>
        </mc:Fallback>
      </mc:AlternateContent>
      <p:pic>
        <p:nvPicPr>
          <p:cNvPr id="20" name="Picture 19" descr="A graph with a line&#10;&#10;Description automatically generated">
            <a:extLst>
              <a:ext uri="{FF2B5EF4-FFF2-40B4-BE49-F238E27FC236}">
                <a16:creationId xmlns:a16="http://schemas.microsoft.com/office/drawing/2014/main" id="{02B56606-C7C2-1A32-AC48-073B47A839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3859" y="669186"/>
            <a:ext cx="5407756" cy="2926427"/>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F3A2FAC-86A4-5132-3C3A-61114A8DF02B}"/>
                  </a:ext>
                </a:extLst>
              </p:cNvPr>
              <p:cNvSpPr txBox="1"/>
              <p:nvPr/>
            </p:nvSpPr>
            <p:spPr>
              <a:xfrm>
                <a:off x="6096000" y="574300"/>
                <a:ext cx="199986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𝐷</m:t>
                      </m:r>
                      <m:r>
                        <a:rPr lang="it-IT" sz="2000" b="0" i="1" smtClean="0">
                          <a:latin typeface="Cambria Math" panose="02040503050406030204" pitchFamily="18" charset="0"/>
                        </a:rPr>
                        <m:t>=0.3</m:t>
                      </m:r>
                    </m:oMath>
                  </m:oMathPara>
                </a14:m>
                <a:endParaRPr lang="it-IT" sz="2000" dirty="0"/>
              </a:p>
            </p:txBody>
          </p:sp>
        </mc:Choice>
        <mc:Fallback xmlns="">
          <p:sp>
            <p:nvSpPr>
              <p:cNvPr id="18" name="TextBox 17">
                <a:extLst>
                  <a:ext uri="{FF2B5EF4-FFF2-40B4-BE49-F238E27FC236}">
                    <a16:creationId xmlns:a16="http://schemas.microsoft.com/office/drawing/2014/main" id="{AF3A2FAC-86A4-5132-3C3A-61114A8DF02B}"/>
                  </a:ext>
                </a:extLst>
              </p:cNvPr>
              <p:cNvSpPr txBox="1">
                <a:spLocks noRot="1" noChangeAspect="1" noMove="1" noResize="1" noEditPoints="1" noAdjustHandles="1" noChangeArrowheads="1" noChangeShapeType="1" noTextEdit="1"/>
              </p:cNvSpPr>
              <p:nvPr/>
            </p:nvSpPr>
            <p:spPr>
              <a:xfrm>
                <a:off x="6096000" y="574300"/>
                <a:ext cx="1999861" cy="400110"/>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311D7B3-BC54-F55D-709D-4C4F9B4B0865}"/>
                  </a:ext>
                </a:extLst>
              </p:cNvPr>
              <p:cNvSpPr txBox="1"/>
              <p:nvPr/>
            </p:nvSpPr>
            <p:spPr>
              <a:xfrm>
                <a:off x="6096000" y="3787141"/>
                <a:ext cx="199986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𝐷</m:t>
                      </m:r>
                      <m:r>
                        <a:rPr lang="it-IT" sz="2000" b="0" i="1" smtClean="0">
                          <a:latin typeface="Cambria Math" panose="02040503050406030204" pitchFamily="18" charset="0"/>
                        </a:rPr>
                        <m:t>=1</m:t>
                      </m:r>
                    </m:oMath>
                  </m:oMathPara>
                </a14:m>
                <a:endParaRPr lang="it-IT" sz="2000" dirty="0"/>
              </a:p>
            </p:txBody>
          </p:sp>
        </mc:Choice>
        <mc:Fallback xmlns="">
          <p:sp>
            <p:nvSpPr>
              <p:cNvPr id="21" name="TextBox 20">
                <a:extLst>
                  <a:ext uri="{FF2B5EF4-FFF2-40B4-BE49-F238E27FC236}">
                    <a16:creationId xmlns:a16="http://schemas.microsoft.com/office/drawing/2014/main" id="{3311D7B3-BC54-F55D-709D-4C4F9B4B0865}"/>
                  </a:ext>
                </a:extLst>
              </p:cNvPr>
              <p:cNvSpPr txBox="1">
                <a:spLocks noRot="1" noChangeAspect="1" noMove="1" noResize="1" noEditPoints="1" noAdjustHandles="1" noChangeArrowheads="1" noChangeShapeType="1" noTextEdit="1"/>
              </p:cNvSpPr>
              <p:nvPr/>
            </p:nvSpPr>
            <p:spPr>
              <a:xfrm>
                <a:off x="6096000" y="3787141"/>
                <a:ext cx="1999861" cy="400110"/>
              </a:xfrm>
              <a:prstGeom prst="rect">
                <a:avLst/>
              </a:prstGeom>
              <a:blipFill>
                <a:blip r:embed="rId7"/>
                <a:stretch>
                  <a:fillRect/>
                </a:stretch>
              </a:blipFill>
            </p:spPr>
            <p:txBody>
              <a:bodyPr/>
              <a:lstStyle/>
              <a:p>
                <a:r>
                  <a:rPr lang="it-IT">
                    <a:noFill/>
                  </a:rPr>
                  <a:t> </a:t>
                </a:r>
              </a:p>
            </p:txBody>
          </p:sp>
        </mc:Fallback>
      </mc:AlternateContent>
      <p:sp>
        <p:nvSpPr>
          <p:cNvPr id="23" name="TextBox 22">
            <a:extLst>
              <a:ext uri="{FF2B5EF4-FFF2-40B4-BE49-F238E27FC236}">
                <a16:creationId xmlns:a16="http://schemas.microsoft.com/office/drawing/2014/main" id="{6B981FB2-A56F-3D8A-B6EB-C657C842C719}"/>
              </a:ext>
            </a:extLst>
          </p:cNvPr>
          <p:cNvSpPr txBox="1"/>
          <p:nvPr/>
        </p:nvSpPr>
        <p:spPr>
          <a:xfrm>
            <a:off x="8828733" y="2125150"/>
            <a:ext cx="637592" cy="268218"/>
          </a:xfrm>
          <a:prstGeom prst="rect">
            <a:avLst/>
          </a:prstGeom>
          <a:noFill/>
        </p:spPr>
        <p:txBody>
          <a:bodyPr wrap="square">
            <a:spAutoFit/>
          </a:bodyPr>
          <a:lstStyle/>
          <a:p>
            <a:r>
              <a:rPr lang="it-IT" sz="1100" dirty="0">
                <a:solidFill>
                  <a:schemeClr val="bg2">
                    <a:lumMod val="50000"/>
                  </a:schemeClr>
                </a:solidFill>
              </a:rPr>
              <a:t>0.0028</a:t>
            </a:r>
          </a:p>
        </p:txBody>
      </p:sp>
      <p:sp>
        <p:nvSpPr>
          <p:cNvPr id="24" name="Oval 23">
            <a:extLst>
              <a:ext uri="{FF2B5EF4-FFF2-40B4-BE49-F238E27FC236}">
                <a16:creationId xmlns:a16="http://schemas.microsoft.com/office/drawing/2014/main" id="{59AF4AE0-8AD7-58C5-4666-A10C87BC8A28}"/>
              </a:ext>
            </a:extLst>
          </p:cNvPr>
          <p:cNvSpPr/>
          <p:nvPr/>
        </p:nvSpPr>
        <p:spPr>
          <a:xfrm>
            <a:off x="4254018" y="1774409"/>
            <a:ext cx="84183" cy="79590"/>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 24">
            <a:extLst>
              <a:ext uri="{FF2B5EF4-FFF2-40B4-BE49-F238E27FC236}">
                <a16:creationId xmlns:a16="http://schemas.microsoft.com/office/drawing/2014/main" id="{15641A91-A59B-91D4-7009-372F5D985799}"/>
              </a:ext>
            </a:extLst>
          </p:cNvPr>
          <p:cNvSpPr/>
          <p:nvPr/>
        </p:nvSpPr>
        <p:spPr>
          <a:xfrm>
            <a:off x="10031730" y="1524000"/>
            <a:ext cx="84183" cy="79590"/>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 25">
            <a:extLst>
              <a:ext uri="{FF2B5EF4-FFF2-40B4-BE49-F238E27FC236}">
                <a16:creationId xmlns:a16="http://schemas.microsoft.com/office/drawing/2014/main" id="{67C49C08-8507-76F6-6D15-D600D6CC6A2C}"/>
              </a:ext>
            </a:extLst>
          </p:cNvPr>
          <p:cNvSpPr/>
          <p:nvPr/>
        </p:nvSpPr>
        <p:spPr>
          <a:xfrm>
            <a:off x="1996440" y="2844703"/>
            <a:ext cx="84183" cy="79590"/>
          </a:xfrm>
          <a:prstGeom prst="ellipse">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 26">
            <a:extLst>
              <a:ext uri="{FF2B5EF4-FFF2-40B4-BE49-F238E27FC236}">
                <a16:creationId xmlns:a16="http://schemas.microsoft.com/office/drawing/2014/main" id="{1AE008EC-0611-E398-C12F-5B553B81AC69}"/>
              </a:ext>
            </a:extLst>
          </p:cNvPr>
          <p:cNvSpPr/>
          <p:nvPr/>
        </p:nvSpPr>
        <p:spPr>
          <a:xfrm>
            <a:off x="7233816" y="3005798"/>
            <a:ext cx="84183" cy="79590"/>
          </a:xfrm>
          <a:prstGeom prst="ellipse">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9" name="Straight Connector 28">
            <a:extLst>
              <a:ext uri="{FF2B5EF4-FFF2-40B4-BE49-F238E27FC236}">
                <a16:creationId xmlns:a16="http://schemas.microsoft.com/office/drawing/2014/main" id="{C05F3FCF-834F-3946-FFCE-1F79B37225AC}"/>
              </a:ext>
            </a:extLst>
          </p:cNvPr>
          <p:cNvCxnSpPr/>
          <p:nvPr/>
        </p:nvCxnSpPr>
        <p:spPr>
          <a:xfrm flipV="1">
            <a:off x="1992630" y="1668780"/>
            <a:ext cx="2249805" cy="111633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8F6AF4-7006-3192-0D2F-0CE5A225DAED}"/>
              </a:ext>
            </a:extLst>
          </p:cNvPr>
          <p:cNvCxnSpPr>
            <a:cxnSpLocks/>
          </p:cNvCxnSpPr>
          <p:nvPr/>
        </p:nvCxnSpPr>
        <p:spPr>
          <a:xfrm flipV="1">
            <a:off x="7202382" y="1424940"/>
            <a:ext cx="2829348" cy="152792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C6F2E6B-FF61-8EFF-81C9-31F3EBCE0E87}"/>
              </a:ext>
            </a:extLst>
          </p:cNvPr>
          <p:cNvCxnSpPr>
            <a:cxnSpLocks/>
          </p:cNvCxnSpPr>
          <p:nvPr/>
        </p:nvCxnSpPr>
        <p:spPr>
          <a:xfrm>
            <a:off x="1969770" y="2735580"/>
            <a:ext cx="45720" cy="9906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4265558-9812-6016-37B4-5B3D728012FC}"/>
              </a:ext>
            </a:extLst>
          </p:cNvPr>
          <p:cNvCxnSpPr>
            <a:cxnSpLocks/>
          </p:cNvCxnSpPr>
          <p:nvPr/>
        </p:nvCxnSpPr>
        <p:spPr>
          <a:xfrm>
            <a:off x="4223385" y="1619677"/>
            <a:ext cx="45720" cy="9906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136229-FEFB-4F7A-C6A5-213A597267D1}"/>
              </a:ext>
            </a:extLst>
          </p:cNvPr>
          <p:cNvCxnSpPr>
            <a:cxnSpLocks/>
          </p:cNvCxnSpPr>
          <p:nvPr/>
        </p:nvCxnSpPr>
        <p:spPr>
          <a:xfrm>
            <a:off x="7182114" y="2903337"/>
            <a:ext cx="45720" cy="9906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42AD77E-9FC6-D4C6-5144-F2BA5435357B}"/>
              </a:ext>
            </a:extLst>
          </p:cNvPr>
          <p:cNvCxnSpPr>
            <a:cxnSpLocks/>
          </p:cNvCxnSpPr>
          <p:nvPr/>
        </p:nvCxnSpPr>
        <p:spPr>
          <a:xfrm>
            <a:off x="10008870" y="1369695"/>
            <a:ext cx="45720" cy="9906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03F5E78-B709-6FF5-D25A-6C08E2D0588A}"/>
              </a:ext>
            </a:extLst>
          </p:cNvPr>
          <p:cNvSpPr txBox="1"/>
          <p:nvPr/>
        </p:nvSpPr>
        <p:spPr>
          <a:xfrm>
            <a:off x="3180359" y="2130807"/>
            <a:ext cx="637592" cy="268218"/>
          </a:xfrm>
          <a:prstGeom prst="rect">
            <a:avLst/>
          </a:prstGeom>
          <a:noFill/>
        </p:spPr>
        <p:txBody>
          <a:bodyPr wrap="square">
            <a:spAutoFit/>
          </a:bodyPr>
          <a:lstStyle/>
          <a:p>
            <a:r>
              <a:rPr lang="it-IT" sz="1100" dirty="0">
                <a:solidFill>
                  <a:schemeClr val="bg2">
                    <a:lumMod val="50000"/>
                  </a:schemeClr>
                </a:solidFill>
              </a:rPr>
              <a:t>0.0038</a:t>
            </a:r>
          </a:p>
        </p:txBody>
      </p:sp>
      <p:pic>
        <p:nvPicPr>
          <p:cNvPr id="42" name="Picture 41" descr="A graph with a line&#10;&#10;Description automatically generated">
            <a:extLst>
              <a:ext uri="{FF2B5EF4-FFF2-40B4-BE49-F238E27FC236}">
                <a16:creationId xmlns:a16="http://schemas.microsoft.com/office/drawing/2014/main" id="{F434D8E4-604B-94D8-51F9-8BF30964C1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822" y="3689812"/>
            <a:ext cx="5634164" cy="2998815"/>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15E42E9-0DE5-31E4-4DBB-D1970442E9C8}"/>
                  </a:ext>
                </a:extLst>
              </p:cNvPr>
              <p:cNvSpPr txBox="1"/>
              <p:nvPr/>
            </p:nvSpPr>
            <p:spPr>
              <a:xfrm>
                <a:off x="262837" y="3886537"/>
                <a:ext cx="199986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𝐷</m:t>
                      </m:r>
                      <m:r>
                        <a:rPr lang="it-IT" sz="2000" b="0" i="1" smtClean="0">
                          <a:latin typeface="Cambria Math" panose="02040503050406030204" pitchFamily="18" charset="0"/>
                          <a:ea typeface="Cambria Math" panose="02040503050406030204" pitchFamily="18" charset="0"/>
                        </a:rPr>
                        <m:t>≈0.41</m:t>
                      </m:r>
                    </m:oMath>
                  </m:oMathPara>
                </a14:m>
                <a:endParaRPr lang="it-IT" sz="2000" dirty="0"/>
              </a:p>
            </p:txBody>
          </p:sp>
        </mc:Choice>
        <mc:Fallback xmlns="">
          <p:sp>
            <p:nvSpPr>
              <p:cNvPr id="38" name="TextBox 37">
                <a:extLst>
                  <a:ext uri="{FF2B5EF4-FFF2-40B4-BE49-F238E27FC236}">
                    <a16:creationId xmlns:a16="http://schemas.microsoft.com/office/drawing/2014/main" id="{215E42E9-0DE5-31E4-4DBB-D1970442E9C8}"/>
                  </a:ext>
                </a:extLst>
              </p:cNvPr>
              <p:cNvSpPr txBox="1">
                <a:spLocks noRot="1" noChangeAspect="1" noMove="1" noResize="1" noEditPoints="1" noAdjustHandles="1" noChangeArrowheads="1" noChangeShapeType="1" noTextEdit="1"/>
              </p:cNvSpPr>
              <p:nvPr/>
            </p:nvSpPr>
            <p:spPr>
              <a:xfrm>
                <a:off x="262837" y="3886537"/>
                <a:ext cx="1999861" cy="400110"/>
              </a:xfrm>
              <a:prstGeom prst="rect">
                <a:avLst/>
              </a:prstGeom>
              <a:blipFill>
                <a:blip r:embed="rId9"/>
                <a:stretch>
                  <a:fillRect/>
                </a:stretch>
              </a:blipFill>
            </p:spPr>
            <p:txBody>
              <a:bodyPr/>
              <a:lstStyle/>
              <a:p>
                <a:r>
                  <a:rPr lang="it-IT">
                    <a:noFill/>
                  </a:rPr>
                  <a:t> </a:t>
                </a:r>
              </a:p>
            </p:txBody>
          </p:sp>
        </mc:Fallback>
      </mc:AlternateContent>
      <p:sp>
        <p:nvSpPr>
          <p:cNvPr id="40" name="TextBox 39">
            <a:extLst>
              <a:ext uri="{FF2B5EF4-FFF2-40B4-BE49-F238E27FC236}">
                <a16:creationId xmlns:a16="http://schemas.microsoft.com/office/drawing/2014/main" id="{DA702AC9-C321-328B-6ECE-C588EEF2B9E8}"/>
              </a:ext>
            </a:extLst>
          </p:cNvPr>
          <p:cNvSpPr txBox="1"/>
          <p:nvPr/>
        </p:nvSpPr>
        <p:spPr>
          <a:xfrm>
            <a:off x="2684109" y="5220594"/>
            <a:ext cx="637592" cy="268218"/>
          </a:xfrm>
          <a:prstGeom prst="rect">
            <a:avLst/>
          </a:prstGeom>
          <a:noFill/>
        </p:spPr>
        <p:txBody>
          <a:bodyPr wrap="square">
            <a:spAutoFit/>
          </a:bodyPr>
          <a:lstStyle/>
          <a:p>
            <a:r>
              <a:rPr lang="it-IT" sz="1100" dirty="0">
                <a:solidFill>
                  <a:schemeClr val="bg2">
                    <a:lumMod val="50000"/>
                  </a:schemeClr>
                </a:solidFill>
              </a:rPr>
              <a:t>0.0013</a:t>
            </a:r>
          </a:p>
        </p:txBody>
      </p:sp>
      <p:cxnSp>
        <p:nvCxnSpPr>
          <p:cNvPr id="43" name="Straight Connector 42">
            <a:extLst>
              <a:ext uri="{FF2B5EF4-FFF2-40B4-BE49-F238E27FC236}">
                <a16:creationId xmlns:a16="http://schemas.microsoft.com/office/drawing/2014/main" id="{4B549911-C721-64DB-5A37-D3BF8EA9656B}"/>
              </a:ext>
            </a:extLst>
          </p:cNvPr>
          <p:cNvCxnSpPr>
            <a:cxnSpLocks/>
          </p:cNvCxnSpPr>
          <p:nvPr/>
        </p:nvCxnSpPr>
        <p:spPr>
          <a:xfrm flipV="1">
            <a:off x="1502410" y="4256175"/>
            <a:ext cx="2766695" cy="141147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2D70DC0-FFCA-AEEF-782F-8192949FC5F1}"/>
              </a:ext>
            </a:extLst>
          </p:cNvPr>
          <p:cNvSpPr/>
          <p:nvPr/>
        </p:nvSpPr>
        <p:spPr>
          <a:xfrm>
            <a:off x="4271770" y="4418953"/>
            <a:ext cx="84183" cy="79590"/>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Oval 44">
            <a:extLst>
              <a:ext uri="{FF2B5EF4-FFF2-40B4-BE49-F238E27FC236}">
                <a16:creationId xmlns:a16="http://schemas.microsoft.com/office/drawing/2014/main" id="{B2ED9E3E-ED6B-22A9-C87E-938626B78E94}"/>
              </a:ext>
            </a:extLst>
          </p:cNvPr>
          <p:cNvSpPr/>
          <p:nvPr/>
        </p:nvSpPr>
        <p:spPr>
          <a:xfrm>
            <a:off x="1579204" y="5757712"/>
            <a:ext cx="84183" cy="79590"/>
          </a:xfrm>
          <a:prstGeom prst="ellipse">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7" name="Straight Connector 46">
            <a:extLst>
              <a:ext uri="{FF2B5EF4-FFF2-40B4-BE49-F238E27FC236}">
                <a16:creationId xmlns:a16="http://schemas.microsoft.com/office/drawing/2014/main" id="{0F8CE579-00BA-6E59-D934-4B8781DB0DE5}"/>
              </a:ext>
            </a:extLst>
          </p:cNvPr>
          <p:cNvCxnSpPr>
            <a:cxnSpLocks/>
          </p:cNvCxnSpPr>
          <p:nvPr/>
        </p:nvCxnSpPr>
        <p:spPr>
          <a:xfrm flipH="1" flipV="1">
            <a:off x="1498337" y="5577840"/>
            <a:ext cx="61223" cy="13462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9217CA2-80C7-E092-507F-B4271C639E9F}"/>
              </a:ext>
            </a:extLst>
          </p:cNvPr>
          <p:cNvSpPr txBox="1"/>
          <p:nvPr/>
        </p:nvSpPr>
        <p:spPr>
          <a:xfrm>
            <a:off x="519688" y="226728"/>
            <a:ext cx="11409473" cy="400110"/>
          </a:xfrm>
          <a:prstGeom prst="rect">
            <a:avLst/>
          </a:prstGeom>
          <a:noFill/>
        </p:spPr>
        <p:txBody>
          <a:bodyPr wrap="square">
            <a:spAutoFit/>
          </a:bodyPr>
          <a:lstStyle/>
          <a:p>
            <a:r>
              <a:rPr lang="en-US" sz="2000" b="1" dirty="0">
                <a:solidFill>
                  <a:schemeClr val="accent1"/>
                </a:solidFill>
                <a:effectLst>
                  <a:outerShdw blurRad="38100" dist="38100" dir="2700000" algn="tl">
                    <a:srgbClr val="000000">
                      <a:alpha val="43137"/>
                    </a:srgbClr>
                  </a:outerShdw>
                </a:effectLst>
              </a:rPr>
              <a:t>The effect of neuronal loss on the system stability is illustrated with state-space plots in our model</a:t>
            </a:r>
            <a:endParaRPr lang="it-IT" sz="2000" b="1" dirty="0">
              <a:solidFill>
                <a:schemeClr val="accent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72767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4BC77-0216-0588-FE35-400B9E27B235}"/>
              </a:ext>
            </a:extLst>
          </p:cNvPr>
          <p:cNvSpPr>
            <a:spLocks noGrp="1"/>
          </p:cNvSpPr>
          <p:nvPr>
            <p:ph type="ctrTitle"/>
          </p:nvPr>
        </p:nvSpPr>
        <p:spPr>
          <a:xfrm>
            <a:off x="547563" y="899160"/>
            <a:ext cx="10893673" cy="2387600"/>
          </a:xfrm>
        </p:spPr>
        <p:txBody>
          <a:bodyPr>
            <a:noAutofit/>
          </a:bodyPr>
          <a:lstStyle/>
          <a:p>
            <a:r>
              <a:rPr lang="it-IT" sz="6000" b="1" dirty="0">
                <a:effectLst>
                  <a:outerShdw blurRad="38100" dist="38100" dir="2700000" algn="tl">
                    <a:srgbClr val="000000">
                      <a:alpha val="43137"/>
                    </a:srgbClr>
                  </a:outerShdw>
                </a:effectLst>
                <a:latin typeface="+mj-lt"/>
              </a:rPr>
              <a:t>MODEL PARAMETERS CHOICE</a:t>
            </a:r>
            <a:br>
              <a:rPr lang="it-IT" sz="6000" dirty="0">
                <a:latin typeface="+mj-lt"/>
              </a:rPr>
            </a:br>
            <a:endParaRPr lang="it-IT" sz="6000" dirty="0">
              <a:effectLst>
                <a:outerShdw blurRad="38100" dist="38100" dir="2700000" algn="tl">
                  <a:srgbClr val="000000">
                    <a:alpha val="43137"/>
                  </a:srgbClr>
                </a:outerShdw>
              </a:effectLst>
            </a:endParaRPr>
          </a:p>
        </p:txBody>
      </p:sp>
      <p:pic>
        <p:nvPicPr>
          <p:cNvPr id="8" name="Immagine 7">
            <a:extLst>
              <a:ext uri="{FF2B5EF4-FFF2-40B4-BE49-F238E27FC236}">
                <a16:creationId xmlns:a16="http://schemas.microsoft.com/office/drawing/2014/main" id="{34C983B2-D48E-9C45-4826-08D5E77A0542}"/>
              </a:ext>
            </a:extLst>
          </p:cNvPr>
          <p:cNvPicPr>
            <a:picLocks noChangeAspect="1"/>
          </p:cNvPicPr>
          <p:nvPr/>
        </p:nvPicPr>
        <p:blipFill>
          <a:blip r:embed="rId2"/>
          <a:stretch>
            <a:fillRect/>
          </a:stretch>
        </p:blipFill>
        <p:spPr>
          <a:xfrm>
            <a:off x="5889767" y="2810432"/>
            <a:ext cx="4817083" cy="3671124"/>
          </a:xfrm>
          <a:prstGeom prst="rect">
            <a:avLst/>
          </a:prstGeom>
          <a:effectLst>
            <a:outerShdw sx="16000" sy="16000" algn="ctr" rotWithShape="0">
              <a:srgbClr val="000000"/>
            </a:outerShdw>
            <a:softEdge rad="863600"/>
          </a:effectLst>
        </p:spPr>
      </p:pic>
    </p:spTree>
    <p:extLst>
      <p:ext uri="{BB962C8B-B14F-4D97-AF65-F5344CB8AC3E}">
        <p14:creationId xmlns:p14="http://schemas.microsoft.com/office/powerpoint/2010/main" val="2785622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063C59F-F116-2529-70A1-BB9B4CCD3FD3}"/>
                  </a:ext>
                </a:extLst>
              </p:cNvPr>
              <p:cNvSpPr txBox="1"/>
              <p:nvPr/>
            </p:nvSpPr>
            <p:spPr>
              <a:xfrm>
                <a:off x="7742920" y="624188"/>
                <a:ext cx="4184920" cy="5909310"/>
              </a:xfrm>
              <a:prstGeom prst="rect">
                <a:avLst/>
              </a:prstGeom>
              <a:noFill/>
            </p:spPr>
            <p:txBody>
              <a:bodyPr wrap="square">
                <a:spAutoFit/>
              </a:bodyPr>
              <a:lstStyle/>
              <a:p>
                <a:pPr marL="285750" indent="-285750">
                  <a:buFont typeface="Arial" panose="020B0604020202020204" pitchFamily="34" charset="0"/>
                  <a:buChar char="•"/>
                </a:pPr>
                <a:r>
                  <a:rPr lang="it-IT" dirty="0" err="1"/>
                  <a:t>Parameter</a:t>
                </a:r>
                <a:r>
                  <a:rPr lang="it-IT" dirty="0"/>
                  <a:t> </a:t>
                </a:r>
                <a:r>
                  <a:rPr lang="it-IT" dirty="0" err="1"/>
                  <a:t>values</a:t>
                </a:r>
                <a:r>
                  <a:rPr lang="it-IT" dirty="0"/>
                  <a:t> </a:t>
                </a:r>
                <a:r>
                  <a:rPr lang="it-IT" dirty="0" err="1"/>
                  <a:t>were</a:t>
                </a:r>
                <a:r>
                  <a:rPr lang="it-IT" dirty="0"/>
                  <a:t>, </a:t>
                </a:r>
                <a:r>
                  <a:rPr lang="it-IT" dirty="0" err="1"/>
                  <a:t>whenever</a:t>
                </a:r>
                <a:r>
                  <a:rPr lang="it-IT" dirty="0"/>
                  <a:t> </a:t>
                </a:r>
                <a:r>
                  <a:rPr lang="it-IT" dirty="0" err="1"/>
                  <a:t>possible</a:t>
                </a:r>
                <a:r>
                  <a:rPr lang="it-IT" dirty="0"/>
                  <a:t> ,</a:t>
                </a:r>
                <a:r>
                  <a:rPr lang="it-IT" dirty="0" err="1"/>
                  <a:t>directly</a:t>
                </a:r>
                <a:r>
                  <a:rPr lang="it-IT" dirty="0"/>
                  <a:t> </a:t>
                </a:r>
                <a:r>
                  <a:rPr lang="it-IT" b="1" dirty="0" err="1">
                    <a:solidFill>
                      <a:schemeClr val="accent1"/>
                    </a:solidFill>
                    <a:effectLst>
                      <a:outerShdw blurRad="38100" dist="38100" dir="2700000" algn="tl">
                        <a:srgbClr val="000000">
                          <a:alpha val="43137"/>
                        </a:srgbClr>
                      </a:outerShdw>
                    </a:effectLst>
                  </a:rPr>
                  <a:t>extracted</a:t>
                </a:r>
                <a:r>
                  <a:rPr lang="it-IT" b="1" dirty="0">
                    <a:solidFill>
                      <a:schemeClr val="accent1"/>
                    </a:solidFill>
                    <a:effectLst>
                      <a:outerShdw blurRad="38100" dist="38100" dir="2700000" algn="tl">
                        <a:srgbClr val="000000">
                          <a:alpha val="43137"/>
                        </a:srgbClr>
                      </a:outerShdw>
                    </a:effectLst>
                  </a:rPr>
                  <a:t> from the </a:t>
                </a:r>
                <a:r>
                  <a:rPr lang="it-IT" b="1" dirty="0" err="1">
                    <a:solidFill>
                      <a:schemeClr val="accent1"/>
                    </a:solidFill>
                    <a:effectLst>
                      <a:outerShdw blurRad="38100" dist="38100" dir="2700000" algn="tl">
                        <a:srgbClr val="000000">
                          <a:alpha val="43137"/>
                        </a:srgbClr>
                      </a:outerShdw>
                    </a:effectLst>
                  </a:rPr>
                  <a:t>experimental</a:t>
                </a:r>
                <a:r>
                  <a:rPr lang="it-IT" b="1" dirty="0">
                    <a:solidFill>
                      <a:schemeClr val="accent1"/>
                    </a:solidFill>
                    <a:effectLst>
                      <a:outerShdw blurRad="38100" dist="38100" dir="2700000" algn="tl">
                        <a:srgbClr val="000000">
                          <a:alpha val="43137"/>
                        </a:srgbClr>
                      </a:outerShdw>
                    </a:effectLst>
                  </a:rPr>
                  <a:t> </a:t>
                </a:r>
                <a:r>
                  <a:rPr lang="it-IT" dirty="0"/>
                  <a:t>data of some papers.</a:t>
                </a:r>
              </a:p>
              <a:p>
                <a:r>
                  <a:rPr lang="it-IT" dirty="0"/>
                  <a:t> </a:t>
                </a:r>
              </a:p>
              <a:p>
                <a:pPr marL="285750" indent="-285750">
                  <a:buFont typeface="Arial" panose="020B0604020202020204" pitchFamily="34" charset="0"/>
                  <a:buChar char="•"/>
                </a:pPr>
                <a:r>
                  <a:rPr lang="it-IT" dirty="0"/>
                  <a:t>For </a:t>
                </a:r>
                <a:r>
                  <a:rPr lang="it-IT" dirty="0" err="1"/>
                  <a:t>parameters</a:t>
                </a:r>
                <a:r>
                  <a:rPr lang="it-IT" dirty="0"/>
                  <a:t> </a:t>
                </a:r>
                <a:r>
                  <a:rPr lang="it-IT" dirty="0" err="1"/>
                  <a:t>not</a:t>
                </a:r>
                <a:r>
                  <a:rPr lang="it-IT" dirty="0"/>
                  <a:t> </a:t>
                </a:r>
                <a:r>
                  <a:rPr lang="it-IT" dirty="0" err="1"/>
                  <a:t>directly</a:t>
                </a:r>
                <a:r>
                  <a:rPr lang="it-IT" dirty="0"/>
                  <a:t> </a:t>
                </a:r>
                <a:r>
                  <a:rPr lang="it-IT" dirty="0" err="1"/>
                  <a:t>measurable</a:t>
                </a:r>
                <a:r>
                  <a:rPr lang="it-IT" dirty="0"/>
                  <a:t>, </a:t>
                </a:r>
                <a:r>
                  <a:rPr lang="it-IT" dirty="0" err="1"/>
                  <a:t>stability</a:t>
                </a:r>
                <a:r>
                  <a:rPr lang="it-IT" dirty="0"/>
                  <a:t> </a:t>
                </a:r>
                <a:r>
                  <a:rPr lang="it-IT" dirty="0" err="1"/>
                  <a:t>analysis</a:t>
                </a:r>
                <a:r>
                  <a:rPr lang="it-IT" dirty="0"/>
                  <a:t> of the system and </a:t>
                </a:r>
                <a:r>
                  <a:rPr lang="it-IT" dirty="0" err="1"/>
                  <a:t>manual</a:t>
                </a:r>
                <a:r>
                  <a:rPr lang="it-IT" dirty="0"/>
                  <a:t> </a:t>
                </a:r>
                <a:r>
                  <a:rPr lang="it-IT" dirty="0" err="1"/>
                  <a:t>parameter</a:t>
                </a:r>
                <a:r>
                  <a:rPr lang="it-IT" dirty="0"/>
                  <a:t> </a:t>
                </a:r>
                <a:r>
                  <a:rPr lang="it-IT" dirty="0" err="1"/>
                  <a:t>search</a:t>
                </a:r>
                <a:r>
                  <a:rPr lang="it-IT" dirty="0"/>
                  <a:t> </a:t>
                </a:r>
                <a:r>
                  <a:rPr lang="it-IT" dirty="0" err="1"/>
                  <a:t>were</a:t>
                </a:r>
                <a:r>
                  <a:rPr lang="it-IT" dirty="0"/>
                  <a:t> </a:t>
                </a:r>
                <a:r>
                  <a:rPr lang="it-IT" dirty="0" err="1"/>
                  <a:t>carried</a:t>
                </a:r>
                <a:r>
                  <a:rPr lang="it-IT" dirty="0"/>
                  <a:t> out.</a:t>
                </a:r>
              </a:p>
              <a:p>
                <a:endParaRPr lang="it-IT" dirty="0"/>
              </a:p>
              <a:p>
                <a:pPr marL="285750" indent="-285750">
                  <a:buFont typeface="Arial" panose="020B0604020202020204" pitchFamily="34" charset="0"/>
                  <a:buChar char="•"/>
                </a:pPr>
                <a:r>
                  <a:rPr lang="en-US" dirty="0"/>
                  <a:t>The maximum possible extent of neuronal loss </a:t>
                </a:r>
                <a14:m>
                  <m:oMath xmlns:m="http://schemas.openxmlformats.org/officeDocument/2006/math">
                    <m:r>
                      <a:rPr lang="en-US" i="1" dirty="0" smtClean="0">
                        <a:latin typeface="Cambria Math" panose="02040503050406030204" pitchFamily="18" charset="0"/>
                      </a:rPr>
                      <m:t>𝐷𝑚𝑎𝑥</m:t>
                    </m:r>
                  </m:oMath>
                </a14:m>
                <a:r>
                  <a:rPr lang="en-US" dirty="0"/>
                  <a:t> is a parameter that constraints the parameter space (</a:t>
                </a:r>
                <a14:m>
                  <m:oMath xmlns:m="http://schemas.openxmlformats.org/officeDocument/2006/math">
                    <m:r>
                      <a:rPr lang="en-US" i="1" dirty="0" smtClean="0">
                        <a:latin typeface="Cambria Math" panose="02040503050406030204" pitchFamily="18" charset="0"/>
                      </a:rPr>
                      <m:t>𝐷𝑚𝑎𝑥</m:t>
                    </m:r>
                    <m:r>
                      <a:rPr lang="en-US" i="1" dirty="0" smtClean="0">
                        <a:latin typeface="Cambria Math" panose="02040503050406030204" pitchFamily="18" charset="0"/>
                      </a:rPr>
                      <m:t> = 1</m:t>
                    </m:r>
                  </m:oMath>
                </a14:m>
                <a:r>
                  <a:rPr lang="en-US" dirty="0"/>
                  <a:t>)</a:t>
                </a:r>
              </a:p>
              <a:p>
                <a:endParaRPr lang="en-US" dirty="0"/>
              </a:p>
              <a:p>
                <a:pPr marL="285750" indent="-285750">
                  <a:buFont typeface="Arial" panose="020B0604020202020204" pitchFamily="34" charset="0"/>
                  <a:buChar char="•"/>
                </a:pPr>
                <a:r>
                  <a:rPr lang="en-US" b="1" dirty="0"/>
                  <a:t>TAU ESTIMATION </a:t>
                </a:r>
                <a:r>
                  <a:rPr lang="it-IT" b="1" dirty="0"/>
                  <a:t> </a:t>
                </a:r>
                <a:r>
                  <a:rPr lang="it-IT" b="1" dirty="0">
                    <a:sym typeface="Wingdings" panose="05000000000000000000" pitchFamily="2" charset="2"/>
                  </a:rPr>
                  <a:t> 	</a:t>
                </a:r>
                <a:r>
                  <a:rPr lang="it-IT" dirty="0"/>
                  <a:t>data on </a:t>
                </a:r>
                <a:r>
                  <a:rPr lang="it-IT" dirty="0" err="1"/>
                  <a:t>microglial</a:t>
                </a:r>
                <a:r>
                  <a:rPr lang="it-IT" dirty="0"/>
                  <a:t> </a:t>
                </a:r>
                <a:r>
                  <a:rPr lang="it-IT" dirty="0" err="1"/>
                  <a:t>motility</a:t>
                </a:r>
                <a:endParaRPr lang="it-IT" dirty="0"/>
              </a:p>
              <a:p>
                <a:pPr marL="285750" indent="-285750">
                  <a:buFont typeface="Arial" panose="020B0604020202020204" pitchFamily="34" charset="0"/>
                  <a:buChar char="•"/>
                </a:pPr>
                <a:endParaRPr lang="it-IT" b="1" dirty="0">
                  <a:latin typeface="Calibri" panose="020F0502020204030204" pitchFamily="34" charset="0"/>
                </a:endParaRPr>
              </a:p>
              <a:p>
                <a:pPr marL="285750" indent="-285750">
                  <a:buFont typeface="Arial" panose="020B0604020202020204" pitchFamily="34" charset="0"/>
                  <a:buChar char="•"/>
                </a:pPr>
                <a:r>
                  <a:rPr lang="it-IT" b="1" dirty="0"/>
                  <a:t>NEUROTOXICITY THRESHOLD </a:t>
                </a:r>
                <a:r>
                  <a:rPr lang="it-IT" dirty="0"/>
                  <a:t>of </a:t>
                </a:r>
                <a:r>
                  <a:rPr lang="it-IT" dirty="0" err="1"/>
                  <a:t>overactivated</a:t>
                </a:r>
                <a:r>
                  <a:rPr lang="it-IT" dirty="0"/>
                  <a:t> glia Q </a:t>
                </a:r>
                <a:r>
                  <a:rPr lang="it-IT" dirty="0" err="1"/>
                  <a:t>was</a:t>
                </a:r>
                <a:r>
                  <a:rPr lang="it-IT" dirty="0"/>
                  <a:t> </a:t>
                </a:r>
                <a:r>
                  <a:rPr lang="it-IT" dirty="0" err="1"/>
                  <a:t>manually</a:t>
                </a:r>
                <a:r>
                  <a:rPr lang="it-IT" dirty="0"/>
                  <a:t> </a:t>
                </a:r>
                <a:r>
                  <a:rPr lang="it-IT" dirty="0" err="1"/>
                  <a:t>fit</a:t>
                </a:r>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en-US" dirty="0"/>
              </a:p>
            </p:txBody>
          </p:sp>
        </mc:Choice>
        <mc:Fallback xmlns="">
          <p:sp>
            <p:nvSpPr>
              <p:cNvPr id="3" name="TextBox 2">
                <a:extLst>
                  <a:ext uri="{FF2B5EF4-FFF2-40B4-BE49-F238E27FC236}">
                    <a16:creationId xmlns:a16="http://schemas.microsoft.com/office/drawing/2014/main" id="{8063C59F-F116-2529-70A1-BB9B4CCD3FD3}"/>
                  </a:ext>
                </a:extLst>
              </p:cNvPr>
              <p:cNvSpPr txBox="1">
                <a:spLocks noRot="1" noChangeAspect="1" noMove="1" noResize="1" noEditPoints="1" noAdjustHandles="1" noChangeArrowheads="1" noChangeShapeType="1" noTextEdit="1"/>
              </p:cNvSpPr>
              <p:nvPr/>
            </p:nvSpPr>
            <p:spPr>
              <a:xfrm>
                <a:off x="7742920" y="624188"/>
                <a:ext cx="4184920" cy="5909310"/>
              </a:xfrm>
              <a:prstGeom prst="rect">
                <a:avLst/>
              </a:prstGeom>
              <a:blipFill>
                <a:blip r:embed="rId2"/>
                <a:stretch>
                  <a:fillRect l="-873" t="-515" r="-1747"/>
                </a:stretch>
              </a:blipFill>
            </p:spPr>
            <p:txBody>
              <a:bodyPr/>
              <a:lstStyle/>
              <a:p>
                <a:r>
                  <a:rPr lang="it-IT">
                    <a:noFill/>
                  </a:rPr>
                  <a:t> </a:t>
                </a:r>
              </a:p>
            </p:txBody>
          </p:sp>
        </mc:Fallback>
      </mc:AlternateContent>
      <p:pic>
        <p:nvPicPr>
          <p:cNvPr id="5" name="Picture 4">
            <a:extLst>
              <a:ext uri="{FF2B5EF4-FFF2-40B4-BE49-F238E27FC236}">
                <a16:creationId xmlns:a16="http://schemas.microsoft.com/office/drawing/2014/main" id="{46C4A20D-4A88-8B6D-6448-39546F62FC33}"/>
              </a:ext>
            </a:extLst>
          </p:cNvPr>
          <p:cNvPicPr>
            <a:picLocks noChangeAspect="1"/>
          </p:cNvPicPr>
          <p:nvPr/>
        </p:nvPicPr>
        <p:blipFill rotWithShape="1">
          <a:blip r:embed="rId3"/>
          <a:srcRect l="29917" t="27442" r="33833" b="16296"/>
          <a:stretch/>
        </p:blipFill>
        <p:spPr>
          <a:xfrm>
            <a:off x="82279" y="61555"/>
            <a:ext cx="7475827" cy="6526656"/>
          </a:xfrm>
          <a:prstGeom prst="rect">
            <a:avLst/>
          </a:prstGeom>
        </p:spPr>
      </p:pic>
      <p:sp>
        <p:nvSpPr>
          <p:cNvPr id="2" name="TextBox 1">
            <a:extLst>
              <a:ext uri="{FF2B5EF4-FFF2-40B4-BE49-F238E27FC236}">
                <a16:creationId xmlns:a16="http://schemas.microsoft.com/office/drawing/2014/main" id="{F7F4685C-6269-27D8-8176-F65657061B28}"/>
              </a:ext>
            </a:extLst>
          </p:cNvPr>
          <p:cNvSpPr txBox="1"/>
          <p:nvPr/>
        </p:nvSpPr>
        <p:spPr>
          <a:xfrm>
            <a:off x="82279" y="6488668"/>
            <a:ext cx="4184920" cy="307777"/>
          </a:xfrm>
          <a:prstGeom prst="rect">
            <a:avLst/>
          </a:prstGeom>
          <a:noFill/>
        </p:spPr>
        <p:txBody>
          <a:bodyPr wrap="square">
            <a:spAutoFit/>
          </a:bodyPr>
          <a:lstStyle/>
          <a:p>
            <a:r>
              <a:rPr lang="it-IT" sz="1400" dirty="0"/>
              <a:t>Tab. 2 </a:t>
            </a:r>
            <a:r>
              <a:rPr lang="it-IT" sz="1400" dirty="0" err="1"/>
              <a:t>Parameters</a:t>
            </a:r>
            <a:r>
              <a:rPr lang="it-IT" sz="1400" dirty="0"/>
              <a:t> of the rate model </a:t>
            </a:r>
          </a:p>
        </p:txBody>
      </p:sp>
    </p:spTree>
    <p:extLst>
      <p:ext uri="{BB962C8B-B14F-4D97-AF65-F5344CB8AC3E}">
        <p14:creationId xmlns:p14="http://schemas.microsoft.com/office/powerpoint/2010/main" val="2637662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046E1FF9-718C-7A7F-28FA-C5464A90E3A5}"/>
              </a:ext>
            </a:extLst>
          </p:cNvPr>
          <p:cNvPicPr>
            <a:picLocks noChangeAspect="1"/>
          </p:cNvPicPr>
          <p:nvPr/>
        </p:nvPicPr>
        <p:blipFill>
          <a:blip r:embed="rId2"/>
          <a:stretch>
            <a:fillRect/>
          </a:stretch>
        </p:blipFill>
        <p:spPr>
          <a:xfrm>
            <a:off x="529526" y="2732857"/>
            <a:ext cx="3261360" cy="976663"/>
          </a:xfrm>
          <a:prstGeom prst="rect">
            <a:avLst/>
          </a:prstGeom>
        </p:spPr>
      </p:pic>
      <mc:AlternateContent xmlns:mc="http://schemas.openxmlformats.org/markup-compatibility/2006">
        <mc:Choice xmlns:a14="http://schemas.microsoft.com/office/drawing/2010/main" Requires="a14">
          <p:sp>
            <p:nvSpPr>
              <p:cNvPr id="6" name="CasellaDiTesto 5">
                <a:extLst>
                  <a:ext uri="{FF2B5EF4-FFF2-40B4-BE49-F238E27FC236}">
                    <a16:creationId xmlns:a16="http://schemas.microsoft.com/office/drawing/2014/main" id="{2145D999-E027-BEC4-A5B6-E70A7B90C10C}"/>
                  </a:ext>
                </a:extLst>
              </p:cNvPr>
              <p:cNvSpPr txBox="1"/>
              <p:nvPr/>
            </p:nvSpPr>
            <p:spPr>
              <a:xfrm>
                <a:off x="529526" y="799961"/>
                <a:ext cx="498735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By default, all                  parameters were set equal to unity. However, the presence of the positive feedback loop between </a:t>
                </a:r>
                <a14:m>
                  <m:oMath xmlns:m="http://schemas.openxmlformats.org/officeDocument/2006/math">
                    <m:r>
                      <a:rPr lang="it-IT" i="1" smtClean="0">
                        <a:latin typeface="Cambria Math" panose="02040503050406030204" pitchFamily="18" charset="0"/>
                      </a:rPr>
                      <m:t>𝐼</m:t>
                    </m:r>
                    <m:r>
                      <a:rPr lang="it-IT" b="0" i="1" smtClean="0">
                        <a:latin typeface="Cambria Math" panose="02040503050406030204" pitchFamily="18" charset="0"/>
                      </a:rPr>
                      <m:t> </m:t>
                    </m:r>
                  </m:oMath>
                </a14:m>
                <a:r>
                  <a:rPr lang="en-US" dirty="0"/>
                  <a:t>and </a:t>
                </a:r>
                <a14:m>
                  <m:oMath xmlns:m="http://schemas.openxmlformats.org/officeDocument/2006/math">
                    <m:r>
                      <a:rPr lang="it-IT" i="1" smtClean="0">
                        <a:latin typeface="Cambria Math" panose="02040503050406030204" pitchFamily="18" charset="0"/>
                      </a:rPr>
                      <m:t>𝐵</m:t>
                    </m:r>
                  </m:oMath>
                </a14:m>
                <a:r>
                  <a:rPr lang="en-US" dirty="0"/>
                  <a:t>                 imposes the constraint on the </a:t>
                </a:r>
                <a14:m>
                  <m:oMath xmlns:m="http://schemas.openxmlformats.org/officeDocument/2006/math">
                    <m:sSub>
                      <m:sSubPr>
                        <m:ctrlPr>
                          <a:rPr lang="en-US" i="1">
                            <a:latin typeface="Cambria Math" panose="02040503050406030204" pitchFamily="18" charset="0"/>
                          </a:rPr>
                        </m:ctrlPr>
                      </m:sSubPr>
                      <m:e>
                        <m:r>
                          <a:rPr lang="it-IT" i="1">
                            <a:latin typeface="Cambria Math" panose="02040503050406030204" pitchFamily="18" charset="0"/>
                          </a:rPr>
                          <m:t>𝑘</m:t>
                        </m:r>
                      </m:e>
                      <m:sub>
                        <m:r>
                          <a:rPr lang="it-IT" i="1">
                            <a:latin typeface="Cambria Math" panose="02040503050406030204" pitchFamily="18" charset="0"/>
                          </a:rPr>
                          <m:t>𝐼</m:t>
                        </m:r>
                        <m:r>
                          <a:rPr lang="it-IT" i="1">
                            <a:latin typeface="Cambria Math" panose="02040503050406030204" pitchFamily="18" charset="0"/>
                          </a:rPr>
                          <m:t>→</m:t>
                        </m:r>
                        <m:r>
                          <a:rPr lang="it-IT" i="1">
                            <a:latin typeface="Cambria Math" panose="02040503050406030204" pitchFamily="18" charset="0"/>
                          </a:rPr>
                          <m:t>𝐵</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it-IT" i="1">
                            <a:latin typeface="Cambria Math" panose="02040503050406030204" pitchFamily="18" charset="0"/>
                          </a:rPr>
                          <m:t>𝑘</m:t>
                        </m:r>
                      </m:e>
                      <m:sub>
                        <m:r>
                          <a:rPr lang="it-IT" b="0" i="1" smtClean="0">
                            <a:latin typeface="Cambria Math" panose="02040503050406030204" pitchFamily="18" charset="0"/>
                          </a:rPr>
                          <m:t>𝐵</m:t>
                        </m:r>
                        <m:r>
                          <a:rPr lang="it-IT" i="1">
                            <a:latin typeface="Cambria Math" panose="02040503050406030204" pitchFamily="18" charset="0"/>
                          </a:rPr>
                          <m:t>→</m:t>
                        </m:r>
                        <m:r>
                          <a:rPr lang="it-IT" b="0" i="1" smtClean="0">
                            <a:latin typeface="Cambria Math" panose="02040503050406030204" pitchFamily="18" charset="0"/>
                          </a:rPr>
                          <m:t>𝐼</m:t>
                        </m:r>
                      </m:sub>
                    </m:sSub>
                  </m:oMath>
                </a14:m>
                <a:r>
                  <a:rPr lang="en-US" dirty="0"/>
                  <a:t> parameters, which can be derived considering the subsystem :</a:t>
                </a:r>
                <a:endParaRPr lang="it-IT" dirty="0"/>
              </a:p>
            </p:txBody>
          </p:sp>
        </mc:Choice>
        <mc:Fallback>
          <p:sp>
            <p:nvSpPr>
              <p:cNvPr id="6" name="CasellaDiTesto 5">
                <a:extLst>
                  <a:ext uri="{FF2B5EF4-FFF2-40B4-BE49-F238E27FC236}">
                    <a16:creationId xmlns:a16="http://schemas.microsoft.com/office/drawing/2014/main" id="{2145D999-E027-BEC4-A5B6-E70A7B90C10C}"/>
                  </a:ext>
                </a:extLst>
              </p:cNvPr>
              <p:cNvSpPr txBox="1">
                <a:spLocks noRot="1" noChangeAspect="1" noMove="1" noResize="1" noEditPoints="1" noAdjustHandles="1" noChangeArrowheads="1" noChangeShapeType="1" noTextEdit="1"/>
              </p:cNvSpPr>
              <p:nvPr/>
            </p:nvSpPr>
            <p:spPr>
              <a:xfrm>
                <a:off x="529526" y="799961"/>
                <a:ext cx="4987354" cy="1754326"/>
              </a:xfrm>
              <a:prstGeom prst="rect">
                <a:avLst/>
              </a:prstGeom>
              <a:blipFill>
                <a:blip r:embed="rId3"/>
                <a:stretch>
                  <a:fillRect l="-856" t="-1736" b="-4514"/>
                </a:stretch>
              </a:blipFill>
            </p:spPr>
            <p:txBody>
              <a:bodyPr/>
              <a:lstStyle/>
              <a:p>
                <a:r>
                  <a:rPr lang="it-IT">
                    <a:noFill/>
                  </a:rPr>
                  <a:t> </a:t>
                </a:r>
              </a:p>
            </p:txBody>
          </p:sp>
        </mc:Fallback>
      </mc:AlternateContent>
      <p:pic>
        <p:nvPicPr>
          <p:cNvPr id="8" name="Immagine 7">
            <a:extLst>
              <a:ext uri="{FF2B5EF4-FFF2-40B4-BE49-F238E27FC236}">
                <a16:creationId xmlns:a16="http://schemas.microsoft.com/office/drawing/2014/main" id="{83DE7596-6CAD-8467-E76D-236F5B5846E1}"/>
              </a:ext>
            </a:extLst>
          </p:cNvPr>
          <p:cNvPicPr>
            <a:picLocks noChangeAspect="1"/>
          </p:cNvPicPr>
          <p:nvPr/>
        </p:nvPicPr>
        <p:blipFill>
          <a:blip r:embed="rId4"/>
          <a:stretch>
            <a:fillRect/>
          </a:stretch>
        </p:blipFill>
        <p:spPr>
          <a:xfrm>
            <a:off x="2258053" y="752698"/>
            <a:ext cx="810102" cy="460286"/>
          </a:xfrm>
          <a:prstGeom prst="rect">
            <a:avLst/>
          </a:prstGeom>
        </p:spPr>
      </p:pic>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24FDF00F-EF90-5E96-07A8-90EA1F74C279}"/>
                  </a:ext>
                </a:extLst>
              </p:cNvPr>
              <p:cNvSpPr txBox="1"/>
              <p:nvPr/>
            </p:nvSpPr>
            <p:spPr>
              <a:xfrm>
                <a:off x="529526" y="4074160"/>
                <a:ext cx="626872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Applying the stability analysis</a:t>
                </a:r>
              </a:p>
              <a:p>
                <a:r>
                  <a:rPr lang="en-US" dirty="0"/>
                  <a:t>     we obtain the inequality </a:t>
                </a:r>
                <a14:m>
                  <m:oMath xmlns:m="http://schemas.openxmlformats.org/officeDocument/2006/math">
                    <m:sSub>
                      <m:sSubPr>
                        <m:ctrlPr>
                          <a:rPr lang="en-US"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𝐼</m:t>
                        </m:r>
                        <m:r>
                          <a:rPr lang="it-IT" b="0" i="1" smtClean="0">
                            <a:latin typeface="Cambria Math" panose="02040503050406030204" pitchFamily="18" charset="0"/>
                          </a:rPr>
                          <m:t>→</m:t>
                        </m:r>
                        <m:r>
                          <a:rPr lang="it-IT" b="0" i="1" smtClean="0">
                            <a:latin typeface="Cambria Math" panose="02040503050406030204" pitchFamily="18" charset="0"/>
                          </a:rPr>
                          <m:t>𝐵</m:t>
                        </m:r>
                      </m:sub>
                    </m:sSub>
                    <m:sSub>
                      <m:sSubPr>
                        <m:ctrlPr>
                          <a:rPr lang="en-US" i="1">
                            <a:latin typeface="Cambria Math" panose="02040503050406030204" pitchFamily="18" charset="0"/>
                          </a:rPr>
                        </m:ctrlPr>
                      </m:sSubPr>
                      <m:e>
                        <m:r>
                          <a:rPr lang="it-IT" i="1">
                            <a:latin typeface="Cambria Math" panose="02040503050406030204" pitchFamily="18" charset="0"/>
                          </a:rPr>
                          <m:t>𝑘</m:t>
                        </m:r>
                      </m:e>
                      <m:sub>
                        <m:r>
                          <a:rPr lang="it-IT" b="0" i="1" smtClean="0">
                            <a:latin typeface="Cambria Math" panose="02040503050406030204" pitchFamily="18" charset="0"/>
                          </a:rPr>
                          <m:t>𝐵</m:t>
                        </m:r>
                        <m:r>
                          <a:rPr lang="it-IT" i="1">
                            <a:latin typeface="Cambria Math" panose="02040503050406030204" pitchFamily="18" charset="0"/>
                          </a:rPr>
                          <m:t>→</m:t>
                        </m:r>
                        <m:r>
                          <a:rPr lang="it-IT" b="0" i="1" smtClean="0">
                            <a:latin typeface="Cambria Math" panose="02040503050406030204" pitchFamily="18" charset="0"/>
                          </a:rPr>
                          <m:t>𝐼</m:t>
                        </m:r>
                      </m:sub>
                    </m:sSub>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1</m:t>
                    </m:r>
                  </m:oMath>
                </a14:m>
                <a:endParaRPr lang="en-US" dirty="0"/>
              </a:p>
              <a:p>
                <a:endParaRPr lang="en-US" dirty="0"/>
              </a:p>
              <a:p>
                <a:pPr marL="285750" indent="-285750">
                  <a:buFont typeface="Arial" panose="020B0604020202020204" pitchFamily="34" charset="0"/>
                  <a:buChar char="•"/>
                </a:pPr>
                <a:r>
                  <a:rPr lang="en-US" dirty="0"/>
                  <a:t>This considered, </a:t>
                </a:r>
                <a14:m>
                  <m:oMath xmlns:m="http://schemas.openxmlformats.org/officeDocument/2006/math">
                    <m:sSub>
                      <m:sSubPr>
                        <m:ctrlPr>
                          <a:rPr lang="en-US"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𝐼</m:t>
                        </m:r>
                        <m:r>
                          <a:rPr lang="it-IT" b="0" i="1" smtClean="0">
                            <a:latin typeface="Cambria Math" panose="02040503050406030204" pitchFamily="18" charset="0"/>
                          </a:rPr>
                          <m:t>→</m:t>
                        </m:r>
                        <m:r>
                          <a:rPr lang="it-IT" b="0" i="1" smtClean="0">
                            <a:latin typeface="Cambria Math" panose="02040503050406030204" pitchFamily="18" charset="0"/>
                          </a:rPr>
                          <m:t>𝐵</m:t>
                        </m:r>
                      </m:sub>
                    </m:sSub>
                  </m:oMath>
                </a14:m>
                <a:r>
                  <a:rPr lang="en-US" dirty="0"/>
                  <a:t> was set to the value 0.1 and the value of </a:t>
                </a:r>
                <a14:m>
                  <m:oMath xmlns:m="http://schemas.openxmlformats.org/officeDocument/2006/math">
                    <m:sSub>
                      <m:sSubPr>
                        <m:ctrlPr>
                          <a:rPr lang="en-US" i="1">
                            <a:latin typeface="Cambria Math" panose="02040503050406030204" pitchFamily="18" charset="0"/>
                          </a:rPr>
                        </m:ctrlPr>
                      </m:sSubPr>
                      <m:e>
                        <m:r>
                          <a:rPr lang="it-IT" i="1">
                            <a:latin typeface="Cambria Math" panose="02040503050406030204" pitchFamily="18" charset="0"/>
                          </a:rPr>
                          <m:t>𝐾</m:t>
                        </m:r>
                      </m:e>
                      <m:sub>
                        <m:r>
                          <a:rPr lang="it-IT" i="1">
                            <a:latin typeface="Cambria Math" panose="02040503050406030204" pitchFamily="18" charset="0"/>
                          </a:rPr>
                          <m:t>𝑆</m:t>
                        </m:r>
                        <m:r>
                          <a:rPr lang="it-IT" i="1">
                            <a:latin typeface="Cambria Math" panose="02040503050406030204" pitchFamily="18" charset="0"/>
                          </a:rPr>
                          <m:t>→</m:t>
                        </m:r>
                        <m:r>
                          <a:rPr lang="it-IT" i="1">
                            <a:latin typeface="Cambria Math" panose="02040503050406030204" pitchFamily="18" charset="0"/>
                          </a:rPr>
                          <m:t>𝐵</m:t>
                        </m:r>
                      </m:sub>
                    </m:sSub>
                  </m:oMath>
                </a14:m>
                <a:r>
                  <a:rPr lang="en-US" dirty="0"/>
                  <a:t> was estimated manually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it-IT" sz="1800" dirty="0" err="1">
                    <a:effectLst/>
                    <a:latin typeface="Calibri" panose="020F0502020204030204" pitchFamily="34" charset="0"/>
                  </a:rPr>
                  <a:t>Redundancy</a:t>
                </a:r>
                <a:r>
                  <a:rPr lang="it-IT" sz="1800" dirty="0">
                    <a:effectLst/>
                    <a:latin typeface="Calibri" panose="020F0502020204030204" pitchFamily="34" charset="0"/>
                  </a:rPr>
                  <a:t> in the </a:t>
                </a:r>
                <a:r>
                  <a:rPr lang="it-IT" sz="1800" dirty="0" err="1">
                    <a:effectLst/>
                    <a:latin typeface="Calibri" panose="020F0502020204030204" pitchFamily="34" charset="0"/>
                  </a:rPr>
                  <a:t>parameter</a:t>
                </a:r>
                <a:r>
                  <a:rPr lang="it-IT" sz="1800" dirty="0">
                    <a:effectLst/>
                    <a:latin typeface="Calibri" panose="020F0502020204030204" pitchFamily="34" charset="0"/>
                  </a:rPr>
                  <a:t> </a:t>
                </a:r>
                <a:r>
                  <a:rPr lang="it-IT" sz="1800" dirty="0" err="1">
                    <a:effectLst/>
                    <a:latin typeface="Calibri" panose="020F0502020204030204" pitchFamily="34" charset="0"/>
                  </a:rPr>
                  <a:t>space</a:t>
                </a:r>
                <a:endParaRPr lang="it-IT" dirty="0"/>
              </a:p>
            </p:txBody>
          </p:sp>
        </mc:Choice>
        <mc:Fallback xmlns="">
          <p:sp>
            <p:nvSpPr>
              <p:cNvPr id="9" name="CasellaDiTesto 8">
                <a:extLst>
                  <a:ext uri="{FF2B5EF4-FFF2-40B4-BE49-F238E27FC236}">
                    <a16:creationId xmlns:a16="http://schemas.microsoft.com/office/drawing/2014/main" id="{24FDF00F-EF90-5E96-07A8-90EA1F74C279}"/>
                  </a:ext>
                </a:extLst>
              </p:cNvPr>
              <p:cNvSpPr txBox="1">
                <a:spLocks noRot="1" noChangeAspect="1" noMove="1" noResize="1" noEditPoints="1" noAdjustHandles="1" noChangeArrowheads="1" noChangeShapeType="1" noTextEdit="1"/>
              </p:cNvSpPr>
              <p:nvPr/>
            </p:nvSpPr>
            <p:spPr>
              <a:xfrm>
                <a:off x="529526" y="4074160"/>
                <a:ext cx="6268720" cy="2031325"/>
              </a:xfrm>
              <a:prstGeom prst="rect">
                <a:avLst/>
              </a:prstGeom>
              <a:blipFill>
                <a:blip r:embed="rId5"/>
                <a:stretch>
                  <a:fillRect l="-681" t="-1497" r="-973" b="-3593"/>
                </a:stretch>
              </a:blipFill>
            </p:spPr>
            <p:txBody>
              <a:bodyPr/>
              <a:lstStyle/>
              <a:p>
                <a:r>
                  <a:rPr lang="it-IT">
                    <a:noFill/>
                  </a:rPr>
                  <a:t> </a:t>
                </a:r>
              </a:p>
            </p:txBody>
          </p:sp>
        </mc:Fallback>
      </mc:AlternateContent>
      <p:pic>
        <p:nvPicPr>
          <p:cNvPr id="13" name="Immagine 12">
            <a:extLst>
              <a:ext uri="{FF2B5EF4-FFF2-40B4-BE49-F238E27FC236}">
                <a16:creationId xmlns:a16="http://schemas.microsoft.com/office/drawing/2014/main" id="{BBCFC90B-39A4-FC7D-08EA-A72735AC68C1}"/>
              </a:ext>
            </a:extLst>
          </p:cNvPr>
          <p:cNvPicPr>
            <a:picLocks noChangeAspect="1"/>
          </p:cNvPicPr>
          <p:nvPr/>
        </p:nvPicPr>
        <p:blipFill>
          <a:blip r:embed="rId6"/>
          <a:stretch>
            <a:fillRect/>
          </a:stretch>
        </p:blipFill>
        <p:spPr>
          <a:xfrm>
            <a:off x="6056561" y="752698"/>
            <a:ext cx="5477382" cy="2559462"/>
          </a:xfrm>
          <a:prstGeom prst="rect">
            <a:avLst/>
          </a:prstGeom>
        </p:spPr>
      </p:pic>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0A7D54F3-FA9D-C835-7E2A-9EB00DBD0126}"/>
                  </a:ext>
                </a:extLst>
              </p:cNvPr>
              <p:cNvSpPr txBox="1"/>
              <p:nvPr/>
            </p:nvSpPr>
            <p:spPr>
              <a:xfrm>
                <a:off x="7504964" y="3488408"/>
                <a:ext cx="4235514" cy="1354217"/>
              </a:xfrm>
              <a:prstGeom prst="rect">
                <a:avLst/>
              </a:prstGeom>
              <a:noFill/>
            </p:spPr>
            <p:txBody>
              <a:bodyPr wrap="square" rtlCol="0">
                <a:spAutoFit/>
              </a:bodyPr>
              <a:lstStyle/>
              <a:p>
                <a:r>
                  <a:rPr lang="it-IT" sz="1600" dirty="0"/>
                  <a:t>Fig.14b Steady state </a:t>
                </a:r>
                <a:r>
                  <a:rPr lang="it-IT" sz="1600" dirty="0" err="1"/>
                  <a:t>distribution</a:t>
                </a:r>
                <a:r>
                  <a:rPr lang="it-IT" sz="1600" dirty="0"/>
                  <a:t> for the </a:t>
                </a:r>
                <a:r>
                  <a:rPr lang="it-IT" sz="1600" dirty="0" err="1"/>
                  <a:t>extent</a:t>
                </a:r>
                <a:r>
                  <a:rPr lang="it-IT" sz="1600" dirty="0"/>
                  <a:t> of BBB disruption </a:t>
                </a:r>
                <a:r>
                  <a:rPr lang="it-IT" sz="1600" dirty="0" err="1"/>
                  <a:t>illustrated</a:t>
                </a:r>
                <a:r>
                  <a:rPr lang="it-IT" sz="1600" dirty="0"/>
                  <a:t> for the </a:t>
                </a:r>
                <a:r>
                  <a:rPr lang="it-IT" sz="1600" dirty="0" err="1"/>
                  <a:t>original</a:t>
                </a:r>
                <a:r>
                  <a:rPr lang="it-IT" sz="1600" dirty="0"/>
                  <a:t> </a:t>
                </a:r>
                <a:r>
                  <a:rPr lang="it-IT" sz="1600" dirty="0" err="1"/>
                  <a:t>parameters</a:t>
                </a:r>
                <a:r>
                  <a:rPr lang="it-IT" sz="1600" dirty="0"/>
                  <a:t> ( top ) , alternative </a:t>
                </a:r>
                <a:r>
                  <a:rPr lang="it-IT" sz="1600" dirty="0" err="1"/>
                  <a:t>parameter</a:t>
                </a:r>
                <a:r>
                  <a:rPr lang="it-IT" sz="1600" dirty="0"/>
                  <a:t> set with </a:t>
                </a:r>
                <a:r>
                  <a:rPr lang="it-IT" sz="1600" dirty="0" err="1"/>
                  <a:t>higher</a:t>
                </a:r>
                <a:r>
                  <a:rPr lang="it-IT" sz="1600" dirty="0"/>
                  <a:t> </a:t>
                </a:r>
                <a14:m>
                  <m:oMath xmlns:m="http://schemas.openxmlformats.org/officeDocument/2006/math">
                    <m:sSub>
                      <m:sSubPr>
                        <m:ctrlPr>
                          <a:rPr lang="en-US" sz="1600" i="1" smtClean="0">
                            <a:latin typeface="Cambria Math" panose="02040503050406030204" pitchFamily="18" charset="0"/>
                          </a:rPr>
                        </m:ctrlPr>
                      </m:sSubPr>
                      <m:e>
                        <m:r>
                          <a:rPr lang="it-IT" sz="1600" b="0" i="1" smtClean="0">
                            <a:latin typeface="Cambria Math" panose="02040503050406030204" pitchFamily="18" charset="0"/>
                          </a:rPr>
                          <m:t>𝑘</m:t>
                        </m:r>
                      </m:e>
                      <m:sub>
                        <m:r>
                          <a:rPr lang="it-IT" sz="1600" b="0" i="1" smtClean="0">
                            <a:latin typeface="Cambria Math" panose="02040503050406030204" pitchFamily="18" charset="0"/>
                          </a:rPr>
                          <m:t>𝐼</m:t>
                        </m:r>
                        <m:r>
                          <a:rPr lang="it-IT" sz="1600" b="0" i="1" smtClean="0">
                            <a:latin typeface="Cambria Math" panose="02040503050406030204" pitchFamily="18" charset="0"/>
                          </a:rPr>
                          <m:t>→</m:t>
                        </m:r>
                        <m:r>
                          <a:rPr lang="it-IT" sz="1600" b="0" i="1" smtClean="0">
                            <a:latin typeface="Cambria Math" panose="02040503050406030204" pitchFamily="18" charset="0"/>
                          </a:rPr>
                          <m:t>𝐵</m:t>
                        </m:r>
                      </m:sub>
                    </m:sSub>
                  </m:oMath>
                </a14:m>
                <a:r>
                  <a:rPr lang="it-IT" sz="1600" dirty="0"/>
                  <a:t>, and on the bottom alternative </a:t>
                </a:r>
                <a:r>
                  <a:rPr lang="it-IT" sz="1600" dirty="0" err="1"/>
                  <a:t>parameter</a:t>
                </a:r>
                <a:r>
                  <a:rPr lang="it-IT" sz="1600" dirty="0"/>
                  <a:t> set with </a:t>
                </a:r>
                <a:r>
                  <a:rPr lang="it-IT" sz="1600" dirty="0" err="1"/>
                  <a:t>lower</a:t>
                </a:r>
                <a:r>
                  <a:rPr lang="it-IT" sz="1600" dirty="0"/>
                  <a:t> </a:t>
                </a:r>
                <a14:m>
                  <m:oMath xmlns:m="http://schemas.openxmlformats.org/officeDocument/2006/math">
                    <m:sSub>
                      <m:sSubPr>
                        <m:ctrlPr>
                          <a:rPr lang="en-US" sz="1600" i="1">
                            <a:latin typeface="Cambria Math" panose="02040503050406030204" pitchFamily="18" charset="0"/>
                          </a:rPr>
                        </m:ctrlPr>
                      </m:sSubPr>
                      <m:e>
                        <m:r>
                          <a:rPr lang="it-IT" sz="1600" b="0" i="1" smtClean="0">
                            <a:latin typeface="Cambria Math" panose="02040503050406030204" pitchFamily="18" charset="0"/>
                          </a:rPr>
                          <m:t>𝐾</m:t>
                        </m:r>
                      </m:e>
                      <m:sub>
                        <m:r>
                          <a:rPr lang="it-IT" sz="1600" b="0" i="1" smtClean="0">
                            <a:latin typeface="Cambria Math" panose="02040503050406030204" pitchFamily="18" charset="0"/>
                          </a:rPr>
                          <m:t>𝑆</m:t>
                        </m:r>
                        <m:r>
                          <a:rPr lang="it-IT" sz="1600" i="1">
                            <a:latin typeface="Cambria Math" panose="02040503050406030204" pitchFamily="18" charset="0"/>
                          </a:rPr>
                          <m:t>→</m:t>
                        </m:r>
                        <m:r>
                          <a:rPr lang="it-IT" sz="1600" i="1">
                            <a:latin typeface="Cambria Math" panose="02040503050406030204" pitchFamily="18" charset="0"/>
                          </a:rPr>
                          <m:t>𝐵</m:t>
                        </m:r>
                      </m:sub>
                    </m:sSub>
                  </m:oMath>
                </a14:m>
                <a:endParaRPr lang="it-IT" sz="1600" dirty="0"/>
              </a:p>
            </p:txBody>
          </p:sp>
        </mc:Choice>
        <mc:Fallback xmlns="">
          <p:sp>
            <p:nvSpPr>
              <p:cNvPr id="14" name="CasellaDiTesto 13">
                <a:extLst>
                  <a:ext uri="{FF2B5EF4-FFF2-40B4-BE49-F238E27FC236}">
                    <a16:creationId xmlns:a16="http://schemas.microsoft.com/office/drawing/2014/main" id="{0A7D54F3-FA9D-C835-7E2A-9EB00DBD0126}"/>
                  </a:ext>
                </a:extLst>
              </p:cNvPr>
              <p:cNvSpPr txBox="1">
                <a:spLocks noRot="1" noChangeAspect="1" noMove="1" noResize="1" noEditPoints="1" noAdjustHandles="1" noChangeArrowheads="1" noChangeShapeType="1" noTextEdit="1"/>
              </p:cNvSpPr>
              <p:nvPr/>
            </p:nvSpPr>
            <p:spPr>
              <a:xfrm>
                <a:off x="7504964" y="3488408"/>
                <a:ext cx="4235514" cy="1354217"/>
              </a:xfrm>
              <a:prstGeom prst="rect">
                <a:avLst/>
              </a:prstGeom>
              <a:blipFill>
                <a:blip r:embed="rId7"/>
                <a:stretch>
                  <a:fillRect l="-719" t="-1351" r="-719" b="-2703"/>
                </a:stretch>
              </a:blipFill>
            </p:spPr>
            <p:txBody>
              <a:bodyPr/>
              <a:lstStyle/>
              <a:p>
                <a:r>
                  <a:rPr lang="it-IT">
                    <a:noFill/>
                  </a:rPr>
                  <a:t> </a:t>
                </a:r>
              </a:p>
            </p:txBody>
          </p:sp>
        </mc:Fallback>
      </mc:AlternateContent>
      <p:sp>
        <p:nvSpPr>
          <p:cNvPr id="2" name="Rectangle 1">
            <a:extLst>
              <a:ext uri="{FF2B5EF4-FFF2-40B4-BE49-F238E27FC236}">
                <a16:creationId xmlns:a16="http://schemas.microsoft.com/office/drawing/2014/main" id="{CDEA9186-DDE9-1DF6-2299-FC96784D275E}"/>
              </a:ext>
            </a:extLst>
          </p:cNvPr>
          <p:cNvSpPr/>
          <p:nvPr/>
        </p:nvSpPr>
        <p:spPr>
          <a:xfrm>
            <a:off x="6056561" y="653143"/>
            <a:ext cx="810102" cy="2705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47144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79BD7D09-2EDB-07C4-B36F-96701C1A0619}"/>
              </a:ext>
            </a:extLst>
          </p:cNvPr>
          <p:cNvSpPr/>
          <p:nvPr/>
        </p:nvSpPr>
        <p:spPr>
          <a:xfrm>
            <a:off x="416560" y="3850525"/>
            <a:ext cx="795020" cy="472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a:extLst>
              <a:ext uri="{FF2B5EF4-FFF2-40B4-BE49-F238E27FC236}">
                <a16:creationId xmlns:a16="http://schemas.microsoft.com/office/drawing/2014/main" id="{5536EAEE-36E9-123E-95F2-45768FCF07AE}"/>
              </a:ext>
            </a:extLst>
          </p:cNvPr>
          <p:cNvSpPr/>
          <p:nvPr/>
        </p:nvSpPr>
        <p:spPr>
          <a:xfrm>
            <a:off x="416560" y="197574"/>
            <a:ext cx="795020" cy="472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Picture 2">
            <a:extLst>
              <a:ext uri="{FF2B5EF4-FFF2-40B4-BE49-F238E27FC236}">
                <a16:creationId xmlns:a16="http://schemas.microsoft.com/office/drawing/2014/main" id="{61204B5B-EF2E-1B27-A1AF-9D6C2604018F}"/>
              </a:ext>
            </a:extLst>
          </p:cNvPr>
          <p:cNvPicPr>
            <a:picLocks noChangeAspect="1"/>
          </p:cNvPicPr>
          <p:nvPr/>
        </p:nvPicPr>
        <p:blipFill rotWithShape="1">
          <a:blip r:embed="rId2"/>
          <a:srcRect l="14250" t="23556" r="22416" b="36148"/>
          <a:stretch/>
        </p:blipFill>
        <p:spPr>
          <a:xfrm>
            <a:off x="271780" y="872284"/>
            <a:ext cx="7859327" cy="2812812"/>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F4398D-4683-337D-ABA0-C331CC1C18ED}"/>
                  </a:ext>
                </a:extLst>
              </p:cNvPr>
              <p:cNvSpPr txBox="1"/>
              <p:nvPr/>
            </p:nvSpPr>
            <p:spPr>
              <a:xfrm>
                <a:off x="408940" y="197574"/>
                <a:ext cx="11374120" cy="369332"/>
              </a:xfrm>
              <a:prstGeom prst="rect">
                <a:avLst/>
              </a:prstGeom>
              <a:noFill/>
            </p:spPr>
            <p:txBody>
              <a:bodyPr wrap="square">
                <a:spAutoFit/>
              </a:bodyPr>
              <a:lstStyle/>
              <a:p>
                <a:r>
                  <a:rPr lang="it-IT" dirty="0"/>
                  <a:t> </a:t>
                </a: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𝑠</m:t>
                        </m:r>
                        <m:r>
                          <a:rPr lang="it-IT" b="0" i="1" smtClean="0">
                            <a:latin typeface="Cambria Math" panose="02040503050406030204" pitchFamily="18" charset="0"/>
                          </a:rPr>
                          <m:t>→</m:t>
                        </m:r>
                        <m:r>
                          <a:rPr lang="it-IT" b="0" i="1" smtClean="0">
                            <a:latin typeface="Cambria Math" panose="02040503050406030204" pitchFamily="18" charset="0"/>
                          </a:rPr>
                          <m:t>𝐵</m:t>
                        </m:r>
                      </m:sub>
                    </m:sSub>
                  </m:oMath>
                </a14:m>
                <a:r>
                  <a:rPr lang="it-IT" dirty="0"/>
                  <a:t>   </a:t>
                </a:r>
                <a:r>
                  <a:rPr lang="it-IT" dirty="0">
                    <a:sym typeface="Wingdings" panose="05000000000000000000" pitchFamily="2" charset="2"/>
                  </a:rPr>
                  <a:t> </a:t>
                </a:r>
                <a:r>
                  <a:rPr lang="it-IT" dirty="0"/>
                  <a:t>scaling </a:t>
                </a:r>
                <a:r>
                  <a:rPr lang="it-IT" dirty="0" err="1"/>
                  <a:t>seizure</a:t>
                </a:r>
                <a:r>
                  <a:rPr lang="it-IT" dirty="0"/>
                  <a:t> burden in the system  </a:t>
                </a:r>
                <a:r>
                  <a:rPr lang="it-IT" dirty="0">
                    <a:sym typeface="Wingdings" panose="05000000000000000000" pitchFamily="2" charset="2"/>
                  </a:rPr>
                  <a:t> </a:t>
                </a:r>
                <a:r>
                  <a:rPr lang="it-IT" dirty="0" err="1"/>
                  <a:t>estimated</a:t>
                </a:r>
                <a:r>
                  <a:rPr lang="it-IT" dirty="0"/>
                  <a:t> with </a:t>
                </a:r>
                <a:r>
                  <a:rPr lang="it-IT" dirty="0" err="1"/>
                  <a:t>stability</a:t>
                </a:r>
                <a:r>
                  <a:rPr lang="it-IT" dirty="0"/>
                  <a:t> </a:t>
                </a:r>
                <a:r>
                  <a:rPr lang="it-IT" dirty="0" err="1"/>
                  <a:t>analysis</a:t>
                </a:r>
                <a:endParaRPr lang="it-IT" dirty="0"/>
              </a:p>
            </p:txBody>
          </p:sp>
        </mc:Choice>
        <mc:Fallback xmlns="">
          <p:sp>
            <p:nvSpPr>
              <p:cNvPr id="4" name="TextBox 3">
                <a:extLst>
                  <a:ext uri="{FF2B5EF4-FFF2-40B4-BE49-F238E27FC236}">
                    <a16:creationId xmlns:a16="http://schemas.microsoft.com/office/drawing/2014/main" id="{5FF4398D-4683-337D-ABA0-C331CC1C18ED}"/>
                  </a:ext>
                </a:extLst>
              </p:cNvPr>
              <p:cNvSpPr txBox="1">
                <a:spLocks noRot="1" noChangeAspect="1" noMove="1" noResize="1" noEditPoints="1" noAdjustHandles="1" noChangeArrowheads="1" noChangeShapeType="1" noTextEdit="1"/>
              </p:cNvSpPr>
              <p:nvPr/>
            </p:nvSpPr>
            <p:spPr>
              <a:xfrm>
                <a:off x="408940" y="197574"/>
                <a:ext cx="11374120" cy="369332"/>
              </a:xfrm>
              <a:prstGeom prst="rect">
                <a:avLst/>
              </a:prstGeom>
              <a:blipFill>
                <a:blip r:embed="rId3"/>
                <a:stretch>
                  <a:fillRect t="-9836" b="-2459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E5DCFCE-20E8-4880-7F37-783D0944A7BC}"/>
                  </a:ext>
                </a:extLst>
              </p:cNvPr>
              <p:cNvSpPr txBox="1"/>
              <p:nvPr/>
            </p:nvSpPr>
            <p:spPr>
              <a:xfrm>
                <a:off x="8089898" y="1353843"/>
                <a:ext cx="3825293" cy="954107"/>
              </a:xfrm>
              <a:prstGeom prst="rect">
                <a:avLst/>
              </a:prstGeom>
              <a:noFill/>
            </p:spPr>
            <p:txBody>
              <a:bodyPr wrap="square">
                <a:spAutoFit/>
              </a:bodyPr>
              <a:lstStyle/>
              <a:p>
                <a:r>
                  <a:rPr lang="it-IT" sz="1400" dirty="0"/>
                  <a:t>Fig.15 State-</a:t>
                </a:r>
                <a:r>
                  <a:rPr lang="it-IT" sz="1400" dirty="0" err="1"/>
                  <a:t>space</a:t>
                </a:r>
                <a:r>
                  <a:rPr lang="it-IT" sz="1400" dirty="0"/>
                  <a:t> plot </a:t>
                </a:r>
                <a:r>
                  <a:rPr lang="it-IT" sz="1400" dirty="0" err="1"/>
                  <a:t>used</a:t>
                </a:r>
                <a:r>
                  <a:rPr lang="it-IT" sz="1400" dirty="0"/>
                  <a:t> for </a:t>
                </a:r>
                <a:r>
                  <a:rPr lang="it-IT" sz="1400" dirty="0" err="1"/>
                  <a:t>comparing</a:t>
                </a:r>
                <a:r>
                  <a:rPr lang="it-IT" sz="1400" dirty="0"/>
                  <a:t> </a:t>
                </a:r>
                <a:r>
                  <a:rPr lang="it-IT" sz="1400" dirty="0" err="1"/>
                  <a:t>different</a:t>
                </a:r>
                <a:r>
                  <a:rPr lang="it-IT" sz="1400" dirty="0"/>
                  <a:t> </a:t>
                </a:r>
                <a:r>
                  <a:rPr lang="it-IT" sz="1400" dirty="0" err="1"/>
                  <a:t>values</a:t>
                </a:r>
                <a:r>
                  <a:rPr lang="it-IT" sz="1400" dirty="0"/>
                  <a:t> of </a:t>
                </a:r>
                <a14:m>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𝑘</m:t>
                        </m:r>
                      </m:e>
                      <m:sub>
                        <m:r>
                          <a:rPr lang="it-IT" sz="1400" b="0" i="1" smtClean="0">
                            <a:latin typeface="Cambria Math" panose="02040503050406030204" pitchFamily="18" charset="0"/>
                          </a:rPr>
                          <m:t>𝑠</m:t>
                        </m:r>
                        <m:r>
                          <a:rPr lang="it-IT" sz="1400" b="0" i="1" smtClean="0">
                            <a:latin typeface="Cambria Math" panose="02040503050406030204" pitchFamily="18" charset="0"/>
                          </a:rPr>
                          <m:t>→</m:t>
                        </m:r>
                        <m:r>
                          <a:rPr lang="it-IT" sz="1400" b="0" i="1" smtClean="0">
                            <a:latin typeface="Cambria Math" panose="02040503050406030204" pitchFamily="18" charset="0"/>
                          </a:rPr>
                          <m:t>𝐵</m:t>
                        </m:r>
                      </m:sub>
                    </m:sSub>
                  </m:oMath>
                </a14:m>
                <a:r>
                  <a:rPr lang="it-IT" sz="1400" dirty="0"/>
                  <a:t> . The black </a:t>
                </a:r>
                <a:r>
                  <a:rPr lang="it-IT" sz="1400" dirty="0" err="1"/>
                  <a:t>dashed</a:t>
                </a:r>
                <a:r>
                  <a:rPr lang="it-IT" sz="1400" dirty="0"/>
                  <a:t> lines </a:t>
                </a:r>
                <a:r>
                  <a:rPr lang="it-IT" sz="1400" dirty="0" err="1"/>
                  <a:t>corrispond</a:t>
                </a:r>
                <a:r>
                  <a:rPr lang="it-IT" sz="1400" dirty="0"/>
                  <a:t> to the </a:t>
                </a:r>
                <a:r>
                  <a:rPr lang="it-IT" sz="1400" dirty="0" err="1"/>
                  <a:t>nullclines</a:t>
                </a:r>
                <a:r>
                  <a:rPr lang="it-IT" sz="1400" dirty="0"/>
                  <a:t> </a:t>
                </a:r>
                <a14:m>
                  <m:oMath xmlns:m="http://schemas.openxmlformats.org/officeDocument/2006/math">
                    <m:sSup>
                      <m:sSupPr>
                        <m:ctrlPr>
                          <a:rPr lang="it-IT" sz="1400" i="1" smtClean="0">
                            <a:latin typeface="Cambria Math" panose="02040503050406030204" pitchFamily="18" charset="0"/>
                          </a:rPr>
                        </m:ctrlPr>
                      </m:sSupPr>
                      <m:e>
                        <m:r>
                          <a:rPr lang="it-IT" sz="1400" b="0" i="1" smtClean="0">
                            <a:latin typeface="Cambria Math" panose="02040503050406030204" pitchFamily="18" charset="0"/>
                          </a:rPr>
                          <m:t>𝐵</m:t>
                        </m:r>
                      </m:e>
                      <m:sup>
                        <m:r>
                          <a:rPr lang="it-IT" sz="1400" b="0" i="1" smtClean="0">
                            <a:latin typeface="Cambria Math" panose="02040503050406030204" pitchFamily="18" charset="0"/>
                          </a:rPr>
                          <m:t>.</m:t>
                        </m:r>
                      </m:sup>
                    </m:sSup>
                    <m:r>
                      <a:rPr lang="it-IT" sz="1400" b="0" i="1" smtClean="0">
                        <a:latin typeface="Cambria Math" panose="02040503050406030204" pitchFamily="18" charset="0"/>
                      </a:rPr>
                      <m:t>=0 </m:t>
                    </m:r>
                    <m:r>
                      <a:rPr lang="it-IT" sz="1400" b="0" i="1" smtClean="0">
                        <a:latin typeface="Cambria Math" panose="02040503050406030204" pitchFamily="18" charset="0"/>
                      </a:rPr>
                      <m:t>𝑎𝑛𝑑</m:t>
                    </m:r>
                    <m:r>
                      <a:rPr lang="it-IT" sz="1400" b="0" i="1" smtClean="0">
                        <a:latin typeface="Cambria Math" panose="02040503050406030204" pitchFamily="18" charset="0"/>
                      </a:rPr>
                      <m:t> </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𝑅</m:t>
                        </m:r>
                      </m:e>
                      <m:sup>
                        <m:r>
                          <a:rPr lang="it-IT" sz="1400" b="0" i="1" smtClean="0">
                            <a:latin typeface="Cambria Math" panose="02040503050406030204" pitchFamily="18" charset="0"/>
                          </a:rPr>
                          <m:t>.</m:t>
                        </m:r>
                      </m:sup>
                    </m:sSup>
                    <m:r>
                      <a:rPr lang="it-IT" sz="1400" b="0" i="1" smtClean="0">
                        <a:latin typeface="Cambria Math" panose="02040503050406030204" pitchFamily="18" charset="0"/>
                      </a:rPr>
                      <m:t>=0</m:t>
                    </m:r>
                  </m:oMath>
                </a14:m>
                <a:r>
                  <a:rPr lang="it-IT" sz="1400" dirty="0"/>
                  <a:t>. The </a:t>
                </a:r>
                <a:r>
                  <a:rPr lang="it-IT" sz="1400" dirty="0" err="1"/>
                  <a:t>grey</a:t>
                </a:r>
                <a:r>
                  <a:rPr lang="it-IT" sz="1400" dirty="0"/>
                  <a:t> lines </a:t>
                </a:r>
                <a:r>
                  <a:rPr lang="it-IT" sz="1400" dirty="0" err="1"/>
                  <a:t>corrispond</a:t>
                </a:r>
                <a:r>
                  <a:rPr lang="it-IT" sz="1400" dirty="0"/>
                  <a:t> to </a:t>
                </a:r>
                <a:r>
                  <a:rPr lang="it-IT" sz="1400" dirty="0" err="1"/>
                  <a:t>nullclines</a:t>
                </a:r>
                <a:endParaRPr lang="it-IT" sz="1400" dirty="0"/>
              </a:p>
            </p:txBody>
          </p:sp>
        </mc:Choice>
        <mc:Fallback xmlns="">
          <p:sp>
            <p:nvSpPr>
              <p:cNvPr id="7" name="TextBox 6">
                <a:extLst>
                  <a:ext uri="{FF2B5EF4-FFF2-40B4-BE49-F238E27FC236}">
                    <a16:creationId xmlns:a16="http://schemas.microsoft.com/office/drawing/2014/main" id="{DE5DCFCE-20E8-4880-7F37-783D0944A7BC}"/>
                  </a:ext>
                </a:extLst>
              </p:cNvPr>
              <p:cNvSpPr txBox="1">
                <a:spLocks noRot="1" noChangeAspect="1" noMove="1" noResize="1" noEditPoints="1" noAdjustHandles="1" noChangeArrowheads="1" noChangeShapeType="1" noTextEdit="1"/>
              </p:cNvSpPr>
              <p:nvPr/>
            </p:nvSpPr>
            <p:spPr>
              <a:xfrm>
                <a:off x="8089898" y="1353843"/>
                <a:ext cx="3825293" cy="954107"/>
              </a:xfrm>
              <a:prstGeom prst="rect">
                <a:avLst/>
              </a:prstGeom>
              <a:blipFill>
                <a:blip r:embed="rId4"/>
                <a:stretch>
                  <a:fillRect l="-478" t="-1274" b="-5732"/>
                </a:stretch>
              </a:blipFill>
            </p:spPr>
            <p:txBody>
              <a:bodyPr/>
              <a:lstStyle/>
              <a:p>
                <a:r>
                  <a:rPr lang="it-IT">
                    <a:noFill/>
                  </a:rPr>
                  <a:t> </a:t>
                </a:r>
              </a:p>
            </p:txBody>
          </p:sp>
        </mc:Fallback>
      </mc:AlternateContent>
      <p:pic>
        <p:nvPicPr>
          <p:cNvPr id="9" name="Picture 8">
            <a:extLst>
              <a:ext uri="{FF2B5EF4-FFF2-40B4-BE49-F238E27FC236}">
                <a16:creationId xmlns:a16="http://schemas.microsoft.com/office/drawing/2014/main" id="{948C8FCF-4F3F-6C43-7322-BEAB379B5ED9}"/>
              </a:ext>
            </a:extLst>
          </p:cNvPr>
          <p:cNvPicPr>
            <a:picLocks noChangeAspect="1"/>
          </p:cNvPicPr>
          <p:nvPr/>
        </p:nvPicPr>
        <p:blipFill rotWithShape="1">
          <a:blip r:embed="rId5"/>
          <a:srcRect l="18084" t="29481" r="22666" b="40148"/>
          <a:stretch/>
        </p:blipFill>
        <p:spPr>
          <a:xfrm>
            <a:off x="271780" y="4389120"/>
            <a:ext cx="8064242" cy="232513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F30DBFF-69A1-7C3F-0EE4-33599BCB0BC7}"/>
                  </a:ext>
                </a:extLst>
              </p:cNvPr>
              <p:cNvSpPr txBox="1"/>
              <p:nvPr/>
            </p:nvSpPr>
            <p:spPr>
              <a:xfrm>
                <a:off x="416560" y="3854359"/>
                <a:ext cx="9806939" cy="369332"/>
              </a:xfrm>
              <a:prstGeom prst="rect">
                <a:avLst/>
              </a:prstGeom>
              <a:noFill/>
            </p:spPr>
            <p:txBody>
              <a:bodyPr wrap="square">
                <a:spAutoFit/>
              </a:bodyPr>
              <a:lstStyle/>
              <a:p>
                <a:r>
                  <a:rPr lang="en-US" dirty="0"/>
                  <a:t> </a:t>
                </a: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𝐼</m:t>
                        </m:r>
                        <m:r>
                          <a:rPr lang="it-IT" b="0" i="1" smtClean="0">
                            <a:latin typeface="Cambria Math" panose="02040503050406030204" pitchFamily="18" charset="0"/>
                          </a:rPr>
                          <m:t>→</m:t>
                        </m:r>
                        <m:r>
                          <a:rPr lang="it-IT" b="0" i="1" smtClean="0">
                            <a:latin typeface="Cambria Math" panose="02040503050406030204" pitchFamily="18" charset="0"/>
                          </a:rPr>
                          <m:t>𝐷</m:t>
                        </m:r>
                      </m:sub>
                    </m:sSub>
                  </m:oMath>
                </a14:m>
                <a:r>
                  <a:rPr lang="en-US" dirty="0"/>
                  <a:t>   </a:t>
                </a:r>
                <a:r>
                  <a:rPr lang="en-US" dirty="0">
                    <a:sym typeface="Wingdings" panose="05000000000000000000" pitchFamily="2" charset="2"/>
                  </a:rPr>
                  <a:t> </a:t>
                </a:r>
                <a:r>
                  <a:rPr lang="en-US" dirty="0"/>
                  <a:t>scaling parameter of neurotoxic effect of overactivated glia </a:t>
                </a:r>
                <a:r>
                  <a:rPr lang="en-US" dirty="0">
                    <a:sym typeface="Wingdings" panose="05000000000000000000" pitchFamily="2" charset="2"/>
                  </a:rPr>
                  <a:t> </a:t>
                </a:r>
                <a:r>
                  <a:rPr lang="en-US" dirty="0"/>
                  <a:t>manually fit</a:t>
                </a:r>
                <a:endParaRPr lang="it-IT" dirty="0"/>
              </a:p>
            </p:txBody>
          </p:sp>
        </mc:Choice>
        <mc:Fallback xmlns="">
          <p:sp>
            <p:nvSpPr>
              <p:cNvPr id="11" name="TextBox 10">
                <a:extLst>
                  <a:ext uri="{FF2B5EF4-FFF2-40B4-BE49-F238E27FC236}">
                    <a16:creationId xmlns:a16="http://schemas.microsoft.com/office/drawing/2014/main" id="{BF30DBFF-69A1-7C3F-0EE4-33599BCB0BC7}"/>
                  </a:ext>
                </a:extLst>
              </p:cNvPr>
              <p:cNvSpPr txBox="1">
                <a:spLocks noRot="1" noChangeAspect="1" noMove="1" noResize="1" noEditPoints="1" noAdjustHandles="1" noChangeArrowheads="1" noChangeShapeType="1" noTextEdit="1"/>
              </p:cNvSpPr>
              <p:nvPr/>
            </p:nvSpPr>
            <p:spPr>
              <a:xfrm>
                <a:off x="416560" y="3854359"/>
                <a:ext cx="9806939" cy="369332"/>
              </a:xfrm>
              <a:prstGeom prst="rect">
                <a:avLst/>
              </a:prstGeom>
              <a:blipFill>
                <a:blip r:embed="rId6"/>
                <a:stretch>
                  <a:fillRect t="-9836" b="-2459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D2F5BB-2370-28D9-5335-1C5AAE9668BE}"/>
                  </a:ext>
                </a:extLst>
              </p:cNvPr>
              <p:cNvSpPr txBox="1"/>
              <p:nvPr/>
            </p:nvSpPr>
            <p:spPr>
              <a:xfrm>
                <a:off x="8432800" y="5158572"/>
                <a:ext cx="3383280" cy="523220"/>
              </a:xfrm>
              <a:prstGeom prst="rect">
                <a:avLst/>
              </a:prstGeom>
              <a:noFill/>
            </p:spPr>
            <p:txBody>
              <a:bodyPr wrap="square">
                <a:spAutoFit/>
              </a:bodyPr>
              <a:lstStyle/>
              <a:p>
                <a:r>
                  <a:rPr lang="it-IT" sz="1400" dirty="0"/>
                  <a:t>Fig.16 </a:t>
                </a:r>
                <a:r>
                  <a:rPr lang="it-IT" sz="1400" dirty="0" err="1"/>
                  <a:t>Comparison</a:t>
                </a:r>
                <a:r>
                  <a:rPr lang="it-IT" sz="1400" dirty="0"/>
                  <a:t> </a:t>
                </a:r>
                <a:r>
                  <a:rPr lang="it-IT" sz="1400" dirty="0" err="1"/>
                  <a:t>between</a:t>
                </a:r>
                <a:r>
                  <a:rPr lang="it-IT" sz="1400" dirty="0"/>
                  <a:t> model and </a:t>
                </a:r>
                <a:r>
                  <a:rPr lang="it-IT" sz="1400" dirty="0" err="1"/>
                  <a:t>simulations</a:t>
                </a:r>
                <a:r>
                  <a:rPr lang="it-IT" sz="1400" dirty="0"/>
                  <a:t> for </a:t>
                </a:r>
                <a14:m>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𝑘</m:t>
                        </m:r>
                      </m:e>
                      <m:sub>
                        <m:r>
                          <a:rPr lang="it-IT" sz="1400" b="0" i="1" smtClean="0">
                            <a:latin typeface="Cambria Math" panose="02040503050406030204" pitchFamily="18" charset="0"/>
                          </a:rPr>
                          <m:t>𝐼</m:t>
                        </m:r>
                        <m:r>
                          <a:rPr lang="it-IT" sz="1400" b="0" i="1" smtClean="0">
                            <a:latin typeface="Cambria Math" panose="02040503050406030204" pitchFamily="18" charset="0"/>
                          </a:rPr>
                          <m:t>→</m:t>
                        </m:r>
                        <m:r>
                          <a:rPr lang="it-IT" sz="1400" b="0" i="1" smtClean="0">
                            <a:latin typeface="Cambria Math" panose="02040503050406030204" pitchFamily="18" charset="0"/>
                          </a:rPr>
                          <m:t>𝐷</m:t>
                        </m:r>
                      </m:sub>
                    </m:sSub>
                  </m:oMath>
                </a14:m>
                <a:r>
                  <a:rPr lang="en-US" sz="1400" dirty="0"/>
                  <a:t> </a:t>
                </a:r>
                <a:endParaRPr lang="it-IT" sz="1400" dirty="0"/>
              </a:p>
            </p:txBody>
          </p:sp>
        </mc:Choice>
        <mc:Fallback xmlns="">
          <p:sp>
            <p:nvSpPr>
              <p:cNvPr id="12" name="TextBox 11">
                <a:extLst>
                  <a:ext uri="{FF2B5EF4-FFF2-40B4-BE49-F238E27FC236}">
                    <a16:creationId xmlns:a16="http://schemas.microsoft.com/office/drawing/2014/main" id="{15D2F5BB-2370-28D9-5335-1C5AAE9668BE}"/>
                  </a:ext>
                </a:extLst>
              </p:cNvPr>
              <p:cNvSpPr txBox="1">
                <a:spLocks noRot="1" noChangeAspect="1" noMove="1" noResize="1" noEditPoints="1" noAdjustHandles="1" noChangeArrowheads="1" noChangeShapeType="1" noTextEdit="1"/>
              </p:cNvSpPr>
              <p:nvPr/>
            </p:nvSpPr>
            <p:spPr>
              <a:xfrm>
                <a:off x="8432800" y="5158572"/>
                <a:ext cx="3383280" cy="523220"/>
              </a:xfrm>
              <a:prstGeom prst="rect">
                <a:avLst/>
              </a:prstGeom>
              <a:blipFill>
                <a:blip r:embed="rId7"/>
                <a:stretch>
                  <a:fillRect l="-541" t="-2326" b="-11628"/>
                </a:stretch>
              </a:blipFill>
            </p:spPr>
            <p:txBody>
              <a:bodyPr/>
              <a:lstStyle/>
              <a:p>
                <a:r>
                  <a:rPr lang="it-IT">
                    <a:noFill/>
                  </a:rPr>
                  <a:t> </a:t>
                </a:r>
              </a:p>
            </p:txBody>
          </p:sp>
        </mc:Fallback>
      </mc:AlternateContent>
    </p:spTree>
    <p:extLst>
      <p:ext uri="{BB962C8B-B14F-4D97-AF65-F5344CB8AC3E}">
        <p14:creationId xmlns:p14="http://schemas.microsoft.com/office/powerpoint/2010/main" val="988819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E553D6-A8B2-2AD3-C96D-A0CA4BB8C1E1}"/>
              </a:ext>
            </a:extLst>
          </p:cNvPr>
          <p:cNvPicPr>
            <a:picLocks noChangeAspect="1"/>
          </p:cNvPicPr>
          <p:nvPr/>
        </p:nvPicPr>
        <p:blipFill rotWithShape="1">
          <a:blip r:embed="rId2"/>
          <a:srcRect l="33047" t="23750" r="33828" b="28472"/>
          <a:stretch/>
        </p:blipFill>
        <p:spPr>
          <a:xfrm>
            <a:off x="283209" y="1258173"/>
            <a:ext cx="3850641" cy="3124105"/>
          </a:xfrm>
          <a:prstGeom prst="rect">
            <a:avLst/>
          </a:prstGeom>
        </p:spPr>
      </p:pic>
      <p:pic>
        <p:nvPicPr>
          <p:cNvPr id="6" name="Picture 5">
            <a:extLst>
              <a:ext uri="{FF2B5EF4-FFF2-40B4-BE49-F238E27FC236}">
                <a16:creationId xmlns:a16="http://schemas.microsoft.com/office/drawing/2014/main" id="{5D9D0F4D-A30B-1BE3-463C-8E27C9739903}"/>
              </a:ext>
            </a:extLst>
          </p:cNvPr>
          <p:cNvPicPr>
            <a:picLocks noChangeAspect="1"/>
          </p:cNvPicPr>
          <p:nvPr/>
        </p:nvPicPr>
        <p:blipFill rotWithShape="1">
          <a:blip r:embed="rId3"/>
          <a:srcRect l="33047" t="23611" r="33828" b="28611"/>
          <a:stretch/>
        </p:blipFill>
        <p:spPr>
          <a:xfrm>
            <a:off x="7984490" y="1258173"/>
            <a:ext cx="3850641" cy="3124105"/>
          </a:xfrm>
          <a:prstGeom prst="rect">
            <a:avLst/>
          </a:prstGeom>
        </p:spPr>
      </p:pic>
      <p:pic>
        <p:nvPicPr>
          <p:cNvPr id="11" name="Picture 10">
            <a:extLst>
              <a:ext uri="{FF2B5EF4-FFF2-40B4-BE49-F238E27FC236}">
                <a16:creationId xmlns:a16="http://schemas.microsoft.com/office/drawing/2014/main" id="{DFEA4D5A-4017-C387-2422-D49889123A2C}"/>
              </a:ext>
            </a:extLst>
          </p:cNvPr>
          <p:cNvPicPr>
            <a:picLocks noChangeAspect="1"/>
          </p:cNvPicPr>
          <p:nvPr/>
        </p:nvPicPr>
        <p:blipFill rotWithShape="1">
          <a:blip r:embed="rId4"/>
          <a:srcRect l="12705" t="24898" r="53698" b="26893"/>
          <a:stretch/>
        </p:blipFill>
        <p:spPr>
          <a:xfrm>
            <a:off x="4133850" y="1258173"/>
            <a:ext cx="3850640" cy="3108053"/>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5B75BDF-7FAB-2B6B-31CC-7791F5BC8E7D}"/>
                  </a:ext>
                </a:extLst>
              </p:cNvPr>
              <p:cNvSpPr txBox="1"/>
              <p:nvPr/>
            </p:nvSpPr>
            <p:spPr>
              <a:xfrm>
                <a:off x="412538" y="5045764"/>
                <a:ext cx="11779462" cy="923330"/>
              </a:xfrm>
              <a:prstGeom prst="rect">
                <a:avLst/>
              </a:prstGeom>
              <a:noFill/>
            </p:spPr>
            <p:txBody>
              <a:bodyPr wrap="square">
                <a:spAutoFit/>
              </a:bodyPr>
              <a:lstStyle/>
              <a:p>
                <a:r>
                  <a:rPr lang="en-US" dirty="0"/>
                  <a:t>For low values of </a:t>
                </a:r>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𝐾</m:t>
                        </m:r>
                      </m:e>
                      <m:sub>
                        <m:r>
                          <a:rPr lang="it-IT" i="1">
                            <a:latin typeface="Cambria Math" panose="02040503050406030204" pitchFamily="18" charset="0"/>
                          </a:rPr>
                          <m:t>𝑆</m:t>
                        </m:r>
                        <m:r>
                          <a:rPr lang="it-IT" i="1">
                            <a:latin typeface="Cambria Math" panose="02040503050406030204" pitchFamily="18" charset="0"/>
                          </a:rPr>
                          <m:t>−&gt;</m:t>
                        </m:r>
                        <m:r>
                          <a:rPr lang="it-IT" i="1">
                            <a:latin typeface="Cambria Math" panose="02040503050406030204" pitchFamily="18" charset="0"/>
                          </a:rPr>
                          <m:t>𝐵</m:t>
                        </m:r>
                      </m:sub>
                    </m:sSub>
                  </m:oMath>
                </a14:m>
                <a:r>
                  <a:rPr lang="en-US" dirty="0"/>
                  <a:t> the system have only one </a:t>
                </a:r>
                <a:r>
                  <a:rPr lang="en-US" dirty="0" err="1"/>
                  <a:t>healty</a:t>
                </a:r>
                <a:r>
                  <a:rPr lang="en-US" dirty="0"/>
                  <a:t> steady state; for higher values of </a:t>
                </a:r>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𝐾</m:t>
                        </m:r>
                      </m:e>
                      <m:sub>
                        <m:r>
                          <a:rPr lang="it-IT" i="1">
                            <a:latin typeface="Cambria Math" panose="02040503050406030204" pitchFamily="18" charset="0"/>
                          </a:rPr>
                          <m:t>𝑆</m:t>
                        </m:r>
                        <m:r>
                          <a:rPr lang="it-IT" i="1">
                            <a:latin typeface="Cambria Math" panose="02040503050406030204" pitchFamily="18" charset="0"/>
                          </a:rPr>
                          <m:t>−&gt;</m:t>
                        </m:r>
                        <m:r>
                          <a:rPr lang="it-IT" i="1">
                            <a:latin typeface="Cambria Math" panose="02040503050406030204" pitchFamily="18" charset="0"/>
                          </a:rPr>
                          <m:t>𝐵</m:t>
                        </m:r>
                      </m:sub>
                    </m:sSub>
                  </m:oMath>
                </a14:m>
                <a:r>
                  <a:rPr lang="en-US" dirty="0"/>
                  <a:t> the healthy stable node and the unstable node diverges from each other, and the B isoclines assumes a different shape. A value </a:t>
                </a:r>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𝐾</m:t>
                        </m:r>
                      </m:e>
                      <m:sub>
                        <m:r>
                          <a:rPr lang="it-IT" i="1">
                            <a:latin typeface="Cambria Math" panose="02040503050406030204" pitchFamily="18" charset="0"/>
                          </a:rPr>
                          <m:t>𝑆</m:t>
                        </m:r>
                        <m:r>
                          <a:rPr lang="it-IT" i="1">
                            <a:latin typeface="Cambria Math" panose="02040503050406030204" pitchFamily="18" charset="0"/>
                          </a:rPr>
                          <m:t>−&gt;</m:t>
                        </m:r>
                        <m:r>
                          <a:rPr lang="it-IT" i="1">
                            <a:latin typeface="Cambria Math" panose="02040503050406030204" pitchFamily="18" charset="0"/>
                          </a:rPr>
                          <m:t>𝐵</m:t>
                        </m:r>
                      </m:sub>
                    </m:sSub>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0.875</m:t>
                    </m:r>
                  </m:oMath>
                </a14:m>
                <a:r>
                  <a:rPr lang="it-IT" dirty="0"/>
                  <a:t> looks like a good compromise for keeping the system </a:t>
                </a:r>
                <a:r>
                  <a:rPr lang="it-IT" dirty="0" err="1"/>
                  <a:t>stable</a:t>
                </a:r>
                <a:r>
                  <a:rPr lang="it-IT" dirty="0"/>
                  <a:t> and the </a:t>
                </a:r>
                <a:r>
                  <a:rPr lang="it-IT" dirty="0" err="1"/>
                  <a:t>stable</a:t>
                </a:r>
                <a:r>
                  <a:rPr lang="it-IT" dirty="0"/>
                  <a:t> ‘</a:t>
                </a:r>
                <a:r>
                  <a:rPr lang="it-IT" dirty="0" err="1"/>
                  <a:t>healthy</a:t>
                </a:r>
                <a:r>
                  <a:rPr lang="it-IT" dirty="0"/>
                  <a:t>’ state and the </a:t>
                </a:r>
                <a:r>
                  <a:rPr lang="it-IT" dirty="0" err="1"/>
                  <a:t>unstable</a:t>
                </a:r>
                <a:r>
                  <a:rPr lang="it-IT" dirty="0"/>
                  <a:t> state close to </a:t>
                </a:r>
                <a:r>
                  <a:rPr lang="it-IT" dirty="0" err="1"/>
                  <a:t>each</a:t>
                </a:r>
                <a:r>
                  <a:rPr lang="it-IT" dirty="0"/>
                  <a:t> </a:t>
                </a:r>
                <a:r>
                  <a:rPr lang="it-IT" dirty="0" err="1"/>
                  <a:t>other</a:t>
                </a:r>
                <a:r>
                  <a:rPr lang="it-IT" dirty="0"/>
                  <a:t>.</a:t>
                </a:r>
              </a:p>
            </p:txBody>
          </p:sp>
        </mc:Choice>
        <mc:Fallback xmlns="">
          <p:sp>
            <p:nvSpPr>
              <p:cNvPr id="13" name="TextBox 12">
                <a:extLst>
                  <a:ext uri="{FF2B5EF4-FFF2-40B4-BE49-F238E27FC236}">
                    <a16:creationId xmlns:a16="http://schemas.microsoft.com/office/drawing/2014/main" id="{75B75BDF-7FAB-2B6B-31CC-7791F5BC8E7D}"/>
                  </a:ext>
                </a:extLst>
              </p:cNvPr>
              <p:cNvSpPr txBox="1">
                <a:spLocks noRot="1" noChangeAspect="1" noMove="1" noResize="1" noEditPoints="1" noAdjustHandles="1" noChangeArrowheads="1" noChangeShapeType="1" noTextEdit="1"/>
              </p:cNvSpPr>
              <p:nvPr/>
            </p:nvSpPr>
            <p:spPr>
              <a:xfrm>
                <a:off x="412538" y="5045764"/>
                <a:ext cx="11779462" cy="923330"/>
              </a:xfrm>
              <a:prstGeom prst="rect">
                <a:avLst/>
              </a:prstGeom>
              <a:blipFill>
                <a:blip r:embed="rId5"/>
                <a:stretch>
                  <a:fillRect l="-466" t="-3974" r="-828" b="-993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56179E-BA55-D108-CABE-BE6A1AE78A83}"/>
                  </a:ext>
                </a:extLst>
              </p:cNvPr>
              <p:cNvSpPr txBox="1"/>
              <p:nvPr/>
            </p:nvSpPr>
            <p:spPr>
              <a:xfrm>
                <a:off x="412538" y="4552106"/>
                <a:ext cx="6920930" cy="307777"/>
              </a:xfrm>
              <a:prstGeom prst="rect">
                <a:avLst/>
              </a:prstGeom>
              <a:noFill/>
            </p:spPr>
            <p:txBody>
              <a:bodyPr wrap="square">
                <a:spAutoFit/>
              </a:bodyPr>
              <a:lstStyle/>
              <a:p>
                <a:r>
                  <a:rPr lang="it-IT" sz="1400" dirty="0"/>
                  <a:t>Fig.17 </a:t>
                </a:r>
                <a:r>
                  <a:rPr lang="it-IT" sz="1400" dirty="0" err="1"/>
                  <a:t>Phase</a:t>
                </a:r>
                <a:r>
                  <a:rPr lang="it-IT" sz="1400" dirty="0"/>
                  <a:t> </a:t>
                </a:r>
                <a:r>
                  <a:rPr lang="it-IT" sz="1400" dirty="0" err="1"/>
                  <a:t>plane</a:t>
                </a:r>
                <a:r>
                  <a:rPr lang="it-IT" sz="1400" dirty="0"/>
                  <a:t> for </a:t>
                </a:r>
                <a:r>
                  <a:rPr lang="it-IT" sz="1400" dirty="0" err="1"/>
                  <a:t>several</a:t>
                </a:r>
                <a:r>
                  <a:rPr lang="it-IT" sz="1400" dirty="0"/>
                  <a:t> </a:t>
                </a:r>
                <a:r>
                  <a:rPr lang="it-IT" sz="1400" dirty="0" err="1"/>
                  <a:t>values</a:t>
                </a:r>
                <a:r>
                  <a:rPr lang="it-IT" sz="1400" dirty="0"/>
                  <a:t> of </a:t>
                </a:r>
                <a14:m>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𝐾</m:t>
                        </m:r>
                      </m:e>
                      <m:sub>
                        <m:r>
                          <a:rPr lang="it-IT" sz="1400" b="0" i="1" smtClean="0">
                            <a:latin typeface="Cambria Math" panose="02040503050406030204" pitchFamily="18" charset="0"/>
                          </a:rPr>
                          <m:t>𝑆</m:t>
                        </m:r>
                        <m:r>
                          <a:rPr lang="it-IT" sz="1400" b="0" i="1" smtClean="0">
                            <a:latin typeface="Cambria Math" panose="02040503050406030204" pitchFamily="18" charset="0"/>
                          </a:rPr>
                          <m:t>−&gt;</m:t>
                        </m:r>
                        <m:r>
                          <a:rPr lang="it-IT" sz="1400" b="0" i="1" smtClean="0">
                            <a:latin typeface="Cambria Math" panose="02040503050406030204" pitchFamily="18" charset="0"/>
                          </a:rPr>
                          <m:t>𝐵</m:t>
                        </m:r>
                      </m:sub>
                    </m:sSub>
                  </m:oMath>
                </a14:m>
                <a:r>
                  <a:rPr lang="it-IT" sz="1400" dirty="0"/>
                  <a:t> in </a:t>
                </a:r>
                <a:r>
                  <a:rPr lang="it-IT" sz="1400" dirty="0" err="1"/>
                  <a:t>our</a:t>
                </a:r>
                <a:r>
                  <a:rPr lang="it-IT" sz="1400" dirty="0"/>
                  <a:t> </a:t>
                </a:r>
                <a:r>
                  <a:rPr lang="it-IT" sz="1400" dirty="0" err="1"/>
                  <a:t>simplified</a:t>
                </a:r>
                <a:r>
                  <a:rPr lang="it-IT" sz="1400" dirty="0"/>
                  <a:t> model </a:t>
                </a:r>
              </a:p>
            </p:txBody>
          </p:sp>
        </mc:Choice>
        <mc:Fallback xmlns="">
          <p:sp>
            <p:nvSpPr>
              <p:cNvPr id="14" name="TextBox 13">
                <a:extLst>
                  <a:ext uri="{FF2B5EF4-FFF2-40B4-BE49-F238E27FC236}">
                    <a16:creationId xmlns:a16="http://schemas.microsoft.com/office/drawing/2014/main" id="{0756179E-BA55-D108-CABE-BE6A1AE78A83}"/>
                  </a:ext>
                </a:extLst>
              </p:cNvPr>
              <p:cNvSpPr txBox="1">
                <a:spLocks noRot="1" noChangeAspect="1" noMove="1" noResize="1" noEditPoints="1" noAdjustHandles="1" noChangeArrowheads="1" noChangeShapeType="1" noTextEdit="1"/>
              </p:cNvSpPr>
              <p:nvPr/>
            </p:nvSpPr>
            <p:spPr>
              <a:xfrm>
                <a:off x="412538" y="4552106"/>
                <a:ext cx="6920930" cy="307777"/>
              </a:xfrm>
              <a:prstGeom prst="rect">
                <a:avLst/>
              </a:prstGeom>
              <a:blipFill>
                <a:blip r:embed="rId7"/>
                <a:stretch>
                  <a:fillRect l="-264" t="-4000" b="-2000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8E27CB-1B02-B186-F051-AA20F507EF51}"/>
                  </a:ext>
                </a:extLst>
              </p:cNvPr>
              <p:cNvSpPr txBox="1"/>
              <p:nvPr/>
            </p:nvSpPr>
            <p:spPr>
              <a:xfrm>
                <a:off x="215900" y="118011"/>
                <a:ext cx="11760200" cy="584775"/>
              </a:xfrm>
              <a:prstGeom prst="rect">
                <a:avLst/>
              </a:prstGeom>
              <a:noFill/>
            </p:spPr>
            <p:txBody>
              <a:bodyPr wrap="square">
                <a:spAutoFit/>
              </a:bodyPr>
              <a:lstStyle/>
              <a:p>
                <a:r>
                  <a:rPr lang="en-US" sz="3200" b="1" dirty="0">
                    <a:solidFill>
                      <a:schemeClr val="accent1"/>
                    </a:solidFill>
                    <a:effectLst>
                      <a:outerShdw blurRad="38100" dist="38100" dir="2700000" algn="tl">
                        <a:srgbClr val="000000">
                          <a:alpha val="43137"/>
                        </a:srgbClr>
                      </a:outerShdw>
                    </a:effectLst>
                  </a:rPr>
                  <a:t>Parameter Selection </a:t>
                </a:r>
                <a:r>
                  <a:rPr lang="en-US" dirty="0"/>
                  <a:t> </a:t>
                </a:r>
                <a14:m>
                  <m:oMath xmlns:m="http://schemas.openxmlformats.org/officeDocument/2006/math">
                    <m:sSub>
                      <m:sSubPr>
                        <m:ctrlPr>
                          <a:rPr lang="it-IT" sz="2800" i="1" smtClean="0">
                            <a:latin typeface="Cambria Math" panose="02040503050406030204" pitchFamily="18" charset="0"/>
                          </a:rPr>
                        </m:ctrlPr>
                      </m:sSubPr>
                      <m:e>
                        <m:r>
                          <a:rPr lang="it-IT" sz="2800" b="0" i="1" smtClean="0">
                            <a:latin typeface="Cambria Math" panose="02040503050406030204" pitchFamily="18" charset="0"/>
                          </a:rPr>
                          <m:t>𝐾</m:t>
                        </m:r>
                      </m:e>
                      <m:sub>
                        <m:r>
                          <a:rPr lang="it-IT" sz="2800" b="0" i="1" smtClean="0">
                            <a:latin typeface="Cambria Math" panose="02040503050406030204" pitchFamily="18" charset="0"/>
                          </a:rPr>
                          <m:t>𝑆</m:t>
                        </m:r>
                        <m:r>
                          <a:rPr lang="it-IT" sz="2800" b="0" i="1" smtClean="0">
                            <a:latin typeface="Cambria Math" panose="02040503050406030204" pitchFamily="18" charset="0"/>
                          </a:rPr>
                          <m:t>→</m:t>
                        </m:r>
                        <m:r>
                          <a:rPr lang="it-IT" sz="2800" b="0" i="1" smtClean="0">
                            <a:latin typeface="Cambria Math" panose="02040503050406030204" pitchFamily="18" charset="0"/>
                          </a:rPr>
                          <m:t>𝐵</m:t>
                        </m:r>
                      </m:sub>
                    </m:sSub>
                  </m:oMath>
                </a14:m>
                <a:r>
                  <a:rPr lang="en-US" sz="2800" dirty="0"/>
                  <a:t> </a:t>
                </a:r>
                <a:endParaRPr lang="it-IT" dirty="0"/>
              </a:p>
            </p:txBody>
          </p:sp>
        </mc:Choice>
        <mc:Fallback xmlns="">
          <p:sp>
            <p:nvSpPr>
              <p:cNvPr id="3" name="TextBox 2">
                <a:extLst>
                  <a:ext uri="{FF2B5EF4-FFF2-40B4-BE49-F238E27FC236}">
                    <a16:creationId xmlns:a16="http://schemas.microsoft.com/office/drawing/2014/main" id="{488E27CB-1B02-B186-F051-AA20F507EF51}"/>
                  </a:ext>
                </a:extLst>
              </p:cNvPr>
              <p:cNvSpPr txBox="1">
                <a:spLocks noRot="1" noChangeAspect="1" noMove="1" noResize="1" noEditPoints="1" noAdjustHandles="1" noChangeArrowheads="1" noChangeShapeType="1" noTextEdit="1"/>
              </p:cNvSpPr>
              <p:nvPr/>
            </p:nvSpPr>
            <p:spPr>
              <a:xfrm>
                <a:off x="215900" y="118011"/>
                <a:ext cx="11760200" cy="584775"/>
              </a:xfrm>
              <a:prstGeom prst="rect">
                <a:avLst/>
              </a:prstGeom>
              <a:blipFill>
                <a:blip r:embed="rId8"/>
                <a:stretch>
                  <a:fillRect l="-1347" t="-14583" b="-39583"/>
                </a:stretch>
              </a:blipFill>
            </p:spPr>
            <p:txBody>
              <a:bodyPr/>
              <a:lstStyle/>
              <a:p>
                <a:r>
                  <a:rPr lang="it-IT">
                    <a:noFill/>
                  </a:rPr>
                  <a:t> </a:t>
                </a:r>
              </a:p>
            </p:txBody>
          </p:sp>
        </mc:Fallback>
      </mc:AlternateContent>
    </p:spTree>
    <p:extLst>
      <p:ext uri="{BB962C8B-B14F-4D97-AF65-F5344CB8AC3E}">
        <p14:creationId xmlns:p14="http://schemas.microsoft.com/office/powerpoint/2010/main" val="570676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D8B3A4-DFED-A2E4-4860-8A500354998F}"/>
              </a:ext>
            </a:extLst>
          </p:cNvPr>
          <p:cNvPicPr>
            <a:picLocks noChangeAspect="1"/>
          </p:cNvPicPr>
          <p:nvPr/>
        </p:nvPicPr>
        <p:blipFill rotWithShape="1">
          <a:blip r:embed="rId2"/>
          <a:srcRect l="22417" t="16889" r="27083" b="7407"/>
          <a:stretch/>
        </p:blipFill>
        <p:spPr>
          <a:xfrm>
            <a:off x="132080" y="646330"/>
            <a:ext cx="7221894" cy="6089749"/>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BC9DE9-6C6D-9C8A-71FB-C22B9BDC30E8}"/>
                  </a:ext>
                </a:extLst>
              </p:cNvPr>
              <p:cNvSpPr txBox="1"/>
              <p:nvPr/>
            </p:nvSpPr>
            <p:spPr>
              <a:xfrm>
                <a:off x="215900" y="118011"/>
                <a:ext cx="11760200" cy="584775"/>
              </a:xfrm>
              <a:prstGeom prst="rect">
                <a:avLst/>
              </a:prstGeom>
              <a:noFill/>
            </p:spPr>
            <p:txBody>
              <a:bodyPr wrap="square">
                <a:spAutoFit/>
              </a:bodyPr>
              <a:lstStyle/>
              <a:p>
                <a:r>
                  <a:rPr lang="en-US" sz="3200" b="1" dirty="0">
                    <a:solidFill>
                      <a:schemeClr val="accent1"/>
                    </a:solidFill>
                    <a:effectLst>
                      <a:outerShdw blurRad="38100" dist="38100" dir="2700000" algn="tl">
                        <a:srgbClr val="000000">
                          <a:alpha val="43137"/>
                        </a:srgbClr>
                      </a:outerShdw>
                    </a:effectLst>
                  </a:rPr>
                  <a:t>Parameter Selection </a:t>
                </a:r>
                <a:r>
                  <a:rPr lang="en-US" dirty="0"/>
                  <a:t> </a:t>
                </a:r>
                <a14:m>
                  <m:oMath xmlns:m="http://schemas.openxmlformats.org/officeDocument/2006/math">
                    <m:sSub>
                      <m:sSubPr>
                        <m:ctrlPr>
                          <a:rPr lang="it-IT" sz="2800" i="1" smtClean="0">
                            <a:latin typeface="Cambria Math" panose="02040503050406030204" pitchFamily="18" charset="0"/>
                          </a:rPr>
                        </m:ctrlPr>
                      </m:sSubPr>
                      <m:e>
                        <m:r>
                          <a:rPr lang="it-IT" sz="2800" b="0" i="1" smtClean="0">
                            <a:latin typeface="Cambria Math" panose="02040503050406030204" pitchFamily="18" charset="0"/>
                          </a:rPr>
                          <m:t>𝑘</m:t>
                        </m:r>
                      </m:e>
                      <m:sub>
                        <m:r>
                          <a:rPr lang="it-IT" sz="2800" b="0" i="1" smtClean="0">
                            <a:latin typeface="Cambria Math" panose="02040503050406030204" pitchFamily="18" charset="0"/>
                          </a:rPr>
                          <m:t>𝐷</m:t>
                        </m:r>
                        <m:r>
                          <a:rPr lang="it-IT" sz="2800" b="0" i="1" smtClean="0">
                            <a:latin typeface="Cambria Math" panose="02040503050406030204" pitchFamily="18" charset="0"/>
                          </a:rPr>
                          <m:t>→</m:t>
                        </m:r>
                        <m:r>
                          <a:rPr lang="it-IT" sz="2800" b="0" i="1" smtClean="0">
                            <a:latin typeface="Cambria Math" panose="02040503050406030204" pitchFamily="18" charset="0"/>
                          </a:rPr>
                          <m:t>𝑅</m:t>
                        </m:r>
                      </m:sub>
                    </m:sSub>
                  </m:oMath>
                </a14:m>
                <a:r>
                  <a:rPr lang="en-US" sz="2800" dirty="0"/>
                  <a:t> </a:t>
                </a:r>
                <a:endParaRPr lang="it-IT" dirty="0"/>
              </a:p>
            </p:txBody>
          </p:sp>
        </mc:Choice>
        <mc:Fallback xmlns="">
          <p:sp>
            <p:nvSpPr>
              <p:cNvPr id="5" name="TextBox 4">
                <a:extLst>
                  <a:ext uri="{FF2B5EF4-FFF2-40B4-BE49-F238E27FC236}">
                    <a16:creationId xmlns:a16="http://schemas.microsoft.com/office/drawing/2014/main" id="{CEBC9DE9-6C6D-9C8A-71FB-C22B9BDC30E8}"/>
                  </a:ext>
                </a:extLst>
              </p:cNvPr>
              <p:cNvSpPr txBox="1">
                <a:spLocks noRot="1" noChangeAspect="1" noMove="1" noResize="1" noEditPoints="1" noAdjustHandles="1" noChangeArrowheads="1" noChangeShapeType="1" noTextEdit="1"/>
              </p:cNvSpPr>
              <p:nvPr/>
            </p:nvSpPr>
            <p:spPr>
              <a:xfrm>
                <a:off x="215900" y="118011"/>
                <a:ext cx="11760200" cy="584775"/>
              </a:xfrm>
              <a:prstGeom prst="rect">
                <a:avLst/>
              </a:prstGeom>
              <a:blipFill>
                <a:blip r:embed="rId3"/>
                <a:stretch>
                  <a:fillRect l="-1347" t="-14583" b="-3958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D4C36B3-858A-3EC3-412B-637E7A92597A}"/>
                  </a:ext>
                </a:extLst>
              </p:cNvPr>
              <p:cNvSpPr txBox="1"/>
              <p:nvPr/>
            </p:nvSpPr>
            <p:spPr>
              <a:xfrm>
                <a:off x="7865447" y="1412250"/>
                <a:ext cx="4124390" cy="3077766"/>
              </a:xfrm>
              <a:prstGeom prst="rect">
                <a:avLst/>
              </a:prstGeom>
              <a:noFill/>
            </p:spPr>
            <p:txBody>
              <a:bodyPr wrap="square">
                <a:spAutoFit/>
              </a:bodyPr>
              <a:lstStyle/>
              <a:p>
                <a:endParaRPr lang="en-US" dirty="0"/>
              </a:p>
              <a:p>
                <a:r>
                  <a:rPr lang="en-US" dirty="0"/>
                  <a:t>A) For low </a:t>
                </a: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𝐷</m:t>
                        </m:r>
                        <m:r>
                          <a:rPr lang="it-IT" b="0" i="1" smtClean="0">
                            <a:latin typeface="Cambria Math" panose="02040503050406030204" pitchFamily="18" charset="0"/>
                          </a:rPr>
                          <m:t>→</m:t>
                        </m:r>
                        <m:r>
                          <a:rPr lang="it-IT" b="0" i="1" smtClean="0">
                            <a:latin typeface="Cambria Math" panose="02040503050406030204" pitchFamily="18" charset="0"/>
                          </a:rPr>
                          <m:t>𝑅</m:t>
                        </m:r>
                      </m:sub>
                    </m:sSub>
                  </m:oMath>
                </a14:m>
                <a:r>
                  <a:rPr lang="en-US" dirty="0"/>
                  <a:t> the system loses sensitivity to changes of D, (no steady state location changes for </a:t>
                </a:r>
                <a14:m>
                  <m:oMath xmlns:m="http://schemas.openxmlformats.org/officeDocument/2006/math">
                    <m:r>
                      <a:rPr lang="it-IT" b="0" i="1" smtClean="0">
                        <a:latin typeface="Cambria Math" panose="02040503050406030204" pitchFamily="18" charset="0"/>
                      </a:rPr>
                      <m:t>𝐷</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rPr>
                      <m:t>0</m:t>
                    </m:r>
                  </m:oMath>
                </a14:m>
                <a:r>
                  <a:rPr lang="en-US" dirty="0"/>
                  <a:t>).</a:t>
                </a:r>
              </a:p>
              <a:p>
                <a:pPr marL="342900" indent="-342900">
                  <a:buAutoNum type="alphaUcParenR"/>
                </a:pPr>
                <a:endParaRPr lang="en-US" dirty="0"/>
              </a:p>
              <a:p>
                <a:r>
                  <a:rPr lang="en-US" dirty="0"/>
                  <a:t>B) For </a:t>
                </a: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𝐷</m:t>
                        </m:r>
                        <m:r>
                          <a:rPr lang="it-IT" b="0" i="1" smtClean="0">
                            <a:latin typeface="Cambria Math" panose="02040503050406030204" pitchFamily="18" charset="0"/>
                          </a:rPr>
                          <m:t>→</m:t>
                        </m:r>
                        <m:r>
                          <a:rPr lang="it-IT" b="0" i="1" smtClean="0">
                            <a:latin typeface="Cambria Math" panose="02040503050406030204" pitchFamily="18" charset="0"/>
                          </a:rPr>
                          <m:t>𝑅</m:t>
                        </m:r>
                      </m:sub>
                    </m:sSub>
                    <m:r>
                      <a:rPr lang="it-IT" b="0" i="0" smtClean="0">
                        <a:latin typeface="Cambria Math" panose="02040503050406030204" pitchFamily="18" charset="0"/>
                      </a:rPr>
                      <m:t>=0.0005</m:t>
                    </m:r>
                  </m:oMath>
                </a14:m>
                <a:r>
                  <a:rPr lang="en-US" dirty="0"/>
                  <a:t> the system is stable and sensitive</a:t>
                </a:r>
              </a:p>
              <a:p>
                <a:endParaRPr lang="en-US" dirty="0"/>
              </a:p>
              <a:p>
                <a:r>
                  <a:rPr lang="en-US" dirty="0"/>
                  <a:t>C) For low </a:t>
                </a: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𝐷</m:t>
                        </m:r>
                        <m:r>
                          <a:rPr lang="it-IT" b="0" i="1" smtClean="0">
                            <a:latin typeface="Cambria Math" panose="02040503050406030204" pitchFamily="18" charset="0"/>
                          </a:rPr>
                          <m:t>→</m:t>
                        </m:r>
                        <m:r>
                          <a:rPr lang="it-IT" b="0" i="1" smtClean="0">
                            <a:latin typeface="Cambria Math" panose="02040503050406030204" pitchFamily="18" charset="0"/>
                          </a:rPr>
                          <m:t>𝑅</m:t>
                        </m:r>
                      </m:sub>
                    </m:sSub>
                  </m:oMath>
                </a14:m>
                <a:r>
                  <a:rPr lang="en-US" dirty="0"/>
                  <a:t> the system loses stability (no steady state  for </a:t>
                </a:r>
                <a14:m>
                  <m:oMath xmlns:m="http://schemas.openxmlformats.org/officeDocument/2006/math">
                    <m:r>
                      <a:rPr lang="it-IT" b="0" i="1" smtClean="0">
                        <a:latin typeface="Cambria Math" panose="02040503050406030204" pitchFamily="18" charset="0"/>
                      </a:rPr>
                      <m:t>𝐷</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rPr>
                      <m:t>0</m:t>
                    </m:r>
                  </m:oMath>
                </a14:m>
                <a:r>
                  <a:rPr lang="en-US" dirty="0"/>
                  <a:t> )</a:t>
                </a:r>
              </a:p>
              <a:p>
                <a:r>
                  <a:rPr lang="en-US" sz="1400" dirty="0"/>
                  <a:t> </a:t>
                </a:r>
                <a:endParaRPr lang="it-IT" sz="1400" dirty="0"/>
              </a:p>
            </p:txBody>
          </p:sp>
        </mc:Choice>
        <mc:Fallback xmlns="">
          <p:sp>
            <p:nvSpPr>
              <p:cNvPr id="6" name="TextBox 5">
                <a:extLst>
                  <a:ext uri="{FF2B5EF4-FFF2-40B4-BE49-F238E27FC236}">
                    <a16:creationId xmlns:a16="http://schemas.microsoft.com/office/drawing/2014/main" id="{4D4C36B3-858A-3EC3-412B-637E7A92597A}"/>
                  </a:ext>
                </a:extLst>
              </p:cNvPr>
              <p:cNvSpPr txBox="1">
                <a:spLocks noRot="1" noChangeAspect="1" noMove="1" noResize="1" noEditPoints="1" noAdjustHandles="1" noChangeArrowheads="1" noChangeShapeType="1" noTextEdit="1"/>
              </p:cNvSpPr>
              <p:nvPr/>
            </p:nvSpPr>
            <p:spPr>
              <a:xfrm>
                <a:off x="7865447" y="1412250"/>
                <a:ext cx="4124390" cy="3077766"/>
              </a:xfrm>
              <a:prstGeom prst="rect">
                <a:avLst/>
              </a:prstGeom>
              <a:blipFill>
                <a:blip r:embed="rId4"/>
                <a:stretch>
                  <a:fillRect l="-1182" r="-44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0F05E3C-0166-7EA6-8688-B9EDBFDEE768}"/>
                  </a:ext>
                </a:extLst>
              </p:cNvPr>
              <p:cNvSpPr txBox="1"/>
              <p:nvPr/>
            </p:nvSpPr>
            <p:spPr>
              <a:xfrm>
                <a:off x="7486054" y="6550223"/>
                <a:ext cx="3275045" cy="523220"/>
              </a:xfrm>
              <a:prstGeom prst="rect">
                <a:avLst/>
              </a:prstGeom>
              <a:noFill/>
            </p:spPr>
            <p:txBody>
              <a:bodyPr wrap="square">
                <a:spAutoFit/>
              </a:bodyPr>
              <a:lstStyle/>
              <a:p>
                <a:r>
                  <a:rPr lang="it-IT" sz="1400" dirty="0"/>
                  <a:t>Fig.18 </a:t>
                </a:r>
                <a:r>
                  <a:rPr lang="it-IT" sz="1400" dirty="0" err="1"/>
                  <a:t>Effect</a:t>
                </a:r>
                <a:r>
                  <a:rPr lang="it-IT" sz="1400" dirty="0"/>
                  <a:t> of </a:t>
                </a:r>
                <a14:m>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𝑘</m:t>
                        </m:r>
                      </m:e>
                      <m:sub>
                        <m:r>
                          <a:rPr lang="it-IT" sz="1400" b="0" i="1" smtClean="0">
                            <a:latin typeface="Cambria Math" panose="02040503050406030204" pitchFamily="18" charset="0"/>
                          </a:rPr>
                          <m:t>𝐷</m:t>
                        </m:r>
                        <m:r>
                          <a:rPr lang="it-IT" sz="1400" b="0" i="1" smtClean="0">
                            <a:latin typeface="Cambria Math" panose="02040503050406030204" pitchFamily="18" charset="0"/>
                          </a:rPr>
                          <m:t>→</m:t>
                        </m:r>
                        <m:r>
                          <a:rPr lang="it-IT" sz="1400" b="0" i="1" smtClean="0">
                            <a:latin typeface="Cambria Math" panose="02040503050406030204" pitchFamily="18" charset="0"/>
                          </a:rPr>
                          <m:t>𝑅</m:t>
                        </m:r>
                      </m:sub>
                    </m:sSub>
                  </m:oMath>
                </a14:m>
                <a:r>
                  <a:rPr lang="en-US" sz="1400" dirty="0"/>
                  <a:t> on the system stability</a:t>
                </a:r>
                <a:endParaRPr lang="en-US" dirty="0"/>
              </a:p>
            </p:txBody>
          </p:sp>
        </mc:Choice>
        <mc:Fallback xmlns="">
          <p:sp>
            <p:nvSpPr>
              <p:cNvPr id="4" name="TextBox 3">
                <a:extLst>
                  <a:ext uri="{FF2B5EF4-FFF2-40B4-BE49-F238E27FC236}">
                    <a16:creationId xmlns:a16="http://schemas.microsoft.com/office/drawing/2014/main" id="{B0F05E3C-0166-7EA6-8688-B9EDBFDEE768}"/>
                  </a:ext>
                </a:extLst>
              </p:cNvPr>
              <p:cNvSpPr txBox="1">
                <a:spLocks noRot="1" noChangeAspect="1" noMove="1" noResize="1" noEditPoints="1" noAdjustHandles="1" noChangeArrowheads="1" noChangeShapeType="1" noTextEdit="1"/>
              </p:cNvSpPr>
              <p:nvPr/>
            </p:nvSpPr>
            <p:spPr>
              <a:xfrm>
                <a:off x="7486054" y="6550223"/>
                <a:ext cx="3275045" cy="523220"/>
              </a:xfrm>
              <a:prstGeom prst="rect">
                <a:avLst/>
              </a:prstGeom>
              <a:blipFill>
                <a:blip r:embed="rId5"/>
                <a:stretch>
                  <a:fillRect l="-559" t="-2353" b="-11765"/>
                </a:stretch>
              </a:blipFill>
            </p:spPr>
            <p:txBody>
              <a:bodyPr/>
              <a:lstStyle/>
              <a:p>
                <a:r>
                  <a:rPr lang="it-IT">
                    <a:noFill/>
                  </a:rPr>
                  <a:t> </a:t>
                </a:r>
              </a:p>
            </p:txBody>
          </p:sp>
        </mc:Fallback>
      </mc:AlternateContent>
    </p:spTree>
    <p:extLst>
      <p:ext uri="{BB962C8B-B14F-4D97-AF65-F5344CB8AC3E}">
        <p14:creationId xmlns:p14="http://schemas.microsoft.com/office/powerpoint/2010/main" val="2059035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a purple line&#10;&#10;Description automatically generated">
            <a:extLst>
              <a:ext uri="{FF2B5EF4-FFF2-40B4-BE49-F238E27FC236}">
                <a16:creationId xmlns:a16="http://schemas.microsoft.com/office/drawing/2014/main" id="{428D8772-4DB6-BE33-A061-496539307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63" y="1016896"/>
            <a:ext cx="4078468" cy="2845956"/>
          </a:xfrm>
          <a:prstGeom prst="rect">
            <a:avLst/>
          </a:prstGeom>
        </p:spPr>
      </p:pic>
      <p:pic>
        <p:nvPicPr>
          <p:cNvPr id="10" name="Picture 9" descr="A graph with a line&#10;&#10;Description automatically generated">
            <a:extLst>
              <a:ext uri="{FF2B5EF4-FFF2-40B4-BE49-F238E27FC236}">
                <a16:creationId xmlns:a16="http://schemas.microsoft.com/office/drawing/2014/main" id="{06543ECA-0D92-2B34-6472-4C3F9440D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943" y="1029284"/>
            <a:ext cx="4112720" cy="2833569"/>
          </a:xfrm>
          <a:prstGeom prst="rect">
            <a:avLst/>
          </a:prstGeom>
        </p:spPr>
      </p:pic>
      <p:pic>
        <p:nvPicPr>
          <p:cNvPr id="12" name="Picture 11" descr="A graph with a line&#10;&#10;Description automatically generated">
            <a:extLst>
              <a:ext uri="{FF2B5EF4-FFF2-40B4-BE49-F238E27FC236}">
                <a16:creationId xmlns:a16="http://schemas.microsoft.com/office/drawing/2014/main" id="{85C4C35A-C05F-7E43-B8DF-8024A8636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091" y="3900193"/>
            <a:ext cx="4078468" cy="2595155"/>
          </a:xfrm>
          <a:prstGeom prst="rect">
            <a:avLst/>
          </a:prstGeom>
        </p:spPr>
      </p:pic>
      <p:pic>
        <p:nvPicPr>
          <p:cNvPr id="16" name="Picture 15" descr="A graph with a line&#10;&#10;Description automatically generated">
            <a:extLst>
              <a:ext uri="{FF2B5EF4-FFF2-40B4-BE49-F238E27FC236}">
                <a16:creationId xmlns:a16="http://schemas.microsoft.com/office/drawing/2014/main" id="{3716A2A5-5344-A5BB-7D41-91A7552A98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6593" y="3909524"/>
            <a:ext cx="4112720" cy="259515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9A2EAF8-6938-42D4-22DD-411AD3CBABD2}"/>
                  </a:ext>
                </a:extLst>
              </p:cNvPr>
              <p:cNvSpPr txBox="1"/>
              <p:nvPr/>
            </p:nvSpPr>
            <p:spPr>
              <a:xfrm rot="16200000">
                <a:off x="-827321" y="2239413"/>
                <a:ext cx="225800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i="1">
                              <a:latin typeface="Cambria Math" panose="02040503050406030204" pitchFamily="18" charset="0"/>
                            </a:rPr>
                            <m:t>𝐾</m:t>
                          </m:r>
                        </m:e>
                        <m:sub>
                          <m:r>
                            <a:rPr lang="it-IT" sz="1400" b="0" i="1" smtClean="0">
                              <a:latin typeface="Cambria Math" panose="02040503050406030204" pitchFamily="18" charset="0"/>
                            </a:rPr>
                            <m:t>𝐷</m:t>
                          </m:r>
                          <m:r>
                            <a:rPr lang="it-IT" sz="1400" i="1" smtClean="0">
                              <a:latin typeface="Cambria Math" panose="02040503050406030204" pitchFamily="18" charset="0"/>
                            </a:rPr>
                            <m:t>→</m:t>
                          </m:r>
                          <m:r>
                            <a:rPr lang="it-IT" sz="1400" b="0" i="1" smtClean="0">
                              <a:latin typeface="Cambria Math" panose="02040503050406030204" pitchFamily="18" charset="0"/>
                            </a:rPr>
                            <m:t>𝑅</m:t>
                          </m:r>
                        </m:sub>
                      </m:sSub>
                      <m:r>
                        <a:rPr lang="it-IT" sz="1400" b="0" i="1" smtClean="0">
                          <a:latin typeface="Cambria Math" panose="02040503050406030204" pitchFamily="18" charset="0"/>
                        </a:rPr>
                        <m:t>=0.0001</m:t>
                      </m:r>
                    </m:oMath>
                  </m:oMathPara>
                </a14:m>
                <a:endParaRPr lang="it-IT" dirty="0"/>
              </a:p>
            </p:txBody>
          </p:sp>
        </mc:Choice>
        <mc:Fallback xmlns="">
          <p:sp>
            <p:nvSpPr>
              <p:cNvPr id="18" name="TextBox 17">
                <a:extLst>
                  <a:ext uri="{FF2B5EF4-FFF2-40B4-BE49-F238E27FC236}">
                    <a16:creationId xmlns:a16="http://schemas.microsoft.com/office/drawing/2014/main" id="{A9A2EAF8-6938-42D4-22DD-411AD3CBABD2}"/>
                  </a:ext>
                </a:extLst>
              </p:cNvPr>
              <p:cNvSpPr txBox="1">
                <a:spLocks noRot="1" noChangeAspect="1" noMove="1" noResize="1" noEditPoints="1" noAdjustHandles="1" noChangeArrowheads="1" noChangeShapeType="1" noTextEdit="1"/>
              </p:cNvSpPr>
              <p:nvPr/>
            </p:nvSpPr>
            <p:spPr>
              <a:xfrm rot="16200000">
                <a:off x="-827321" y="2239413"/>
                <a:ext cx="2258009" cy="307777"/>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C956BC9-5E0A-3473-6B33-65F5E0D75963}"/>
                  </a:ext>
                </a:extLst>
              </p:cNvPr>
              <p:cNvSpPr txBox="1"/>
              <p:nvPr/>
            </p:nvSpPr>
            <p:spPr>
              <a:xfrm rot="16200000">
                <a:off x="-762001" y="5024601"/>
                <a:ext cx="225800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i="1">
                              <a:latin typeface="Cambria Math" panose="02040503050406030204" pitchFamily="18" charset="0"/>
                            </a:rPr>
                            <m:t>𝐾</m:t>
                          </m:r>
                        </m:e>
                        <m:sub>
                          <m:r>
                            <a:rPr lang="it-IT" sz="1400" b="0" i="1" smtClean="0">
                              <a:latin typeface="Cambria Math" panose="02040503050406030204" pitchFamily="18" charset="0"/>
                            </a:rPr>
                            <m:t>𝐷</m:t>
                          </m:r>
                          <m:r>
                            <a:rPr lang="it-IT" sz="1400" i="1" smtClean="0">
                              <a:latin typeface="Cambria Math" panose="02040503050406030204" pitchFamily="18" charset="0"/>
                            </a:rPr>
                            <m:t>→</m:t>
                          </m:r>
                          <m:r>
                            <a:rPr lang="it-IT" sz="1400" b="0" i="1" smtClean="0">
                              <a:latin typeface="Cambria Math" panose="02040503050406030204" pitchFamily="18" charset="0"/>
                            </a:rPr>
                            <m:t>𝑅</m:t>
                          </m:r>
                        </m:sub>
                      </m:sSub>
                      <m:r>
                        <a:rPr lang="it-IT" sz="1400" b="0" i="1" smtClean="0">
                          <a:latin typeface="Cambria Math" panose="02040503050406030204" pitchFamily="18" charset="0"/>
                        </a:rPr>
                        <m:t>=0.001</m:t>
                      </m:r>
                    </m:oMath>
                  </m:oMathPara>
                </a14:m>
                <a:endParaRPr lang="it-IT" dirty="0"/>
              </a:p>
            </p:txBody>
          </p:sp>
        </mc:Choice>
        <mc:Fallback xmlns="">
          <p:sp>
            <p:nvSpPr>
              <p:cNvPr id="19" name="TextBox 18">
                <a:extLst>
                  <a:ext uri="{FF2B5EF4-FFF2-40B4-BE49-F238E27FC236}">
                    <a16:creationId xmlns:a16="http://schemas.microsoft.com/office/drawing/2014/main" id="{7C956BC9-5E0A-3473-6B33-65F5E0D75963}"/>
                  </a:ext>
                </a:extLst>
              </p:cNvPr>
              <p:cNvSpPr txBox="1">
                <a:spLocks noRot="1" noChangeAspect="1" noMove="1" noResize="1" noEditPoints="1" noAdjustHandles="1" noChangeArrowheads="1" noChangeShapeType="1" noTextEdit="1"/>
              </p:cNvSpPr>
              <p:nvPr/>
            </p:nvSpPr>
            <p:spPr>
              <a:xfrm rot="16200000">
                <a:off x="-762001" y="5024601"/>
                <a:ext cx="2258009" cy="307777"/>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E3F1C18-3B09-C413-8826-A66DDE74E7AD}"/>
                  </a:ext>
                </a:extLst>
              </p:cNvPr>
              <p:cNvSpPr txBox="1"/>
              <p:nvPr/>
            </p:nvSpPr>
            <p:spPr>
              <a:xfrm>
                <a:off x="2044181" y="695023"/>
                <a:ext cx="16701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𝐷</m:t>
                          </m:r>
                        </m:e>
                        <m:sub>
                          <m:r>
                            <a:rPr lang="it-IT" sz="1400" b="0" i="1" smtClean="0">
                              <a:latin typeface="Cambria Math" panose="02040503050406030204" pitchFamily="18" charset="0"/>
                            </a:rPr>
                            <m:t>𝑐𝑜𝑛𝑠𝑡</m:t>
                          </m:r>
                        </m:sub>
                      </m:sSub>
                      <m:r>
                        <a:rPr lang="it-IT" sz="1400" b="0" i="1" smtClean="0">
                          <a:latin typeface="Cambria Math" panose="02040503050406030204" pitchFamily="18" charset="0"/>
                        </a:rPr>
                        <m:t>=0</m:t>
                      </m:r>
                    </m:oMath>
                  </m:oMathPara>
                </a14:m>
                <a:endParaRPr lang="it-IT" dirty="0"/>
              </a:p>
            </p:txBody>
          </p:sp>
        </mc:Choice>
        <mc:Fallback xmlns="">
          <p:sp>
            <p:nvSpPr>
              <p:cNvPr id="21" name="TextBox 20">
                <a:extLst>
                  <a:ext uri="{FF2B5EF4-FFF2-40B4-BE49-F238E27FC236}">
                    <a16:creationId xmlns:a16="http://schemas.microsoft.com/office/drawing/2014/main" id="{EE3F1C18-3B09-C413-8826-A66DDE74E7AD}"/>
                  </a:ext>
                </a:extLst>
              </p:cNvPr>
              <p:cNvSpPr txBox="1">
                <a:spLocks noRot="1" noChangeAspect="1" noMove="1" noResize="1" noEditPoints="1" noAdjustHandles="1" noChangeArrowheads="1" noChangeShapeType="1" noTextEdit="1"/>
              </p:cNvSpPr>
              <p:nvPr/>
            </p:nvSpPr>
            <p:spPr>
              <a:xfrm>
                <a:off x="2044181" y="695023"/>
                <a:ext cx="1670178" cy="307777"/>
              </a:xfrm>
              <a:prstGeom prst="rect">
                <a:avLst/>
              </a:prstGeom>
              <a:blipFill>
                <a:blip r:embed="rId9"/>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570EF49-2DBD-53FE-8172-BDF7345FE2ED}"/>
                  </a:ext>
                </a:extLst>
              </p:cNvPr>
              <p:cNvSpPr txBox="1"/>
              <p:nvPr/>
            </p:nvSpPr>
            <p:spPr>
              <a:xfrm>
                <a:off x="5938936" y="695023"/>
                <a:ext cx="16701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𝐷</m:t>
                          </m:r>
                        </m:e>
                        <m:sub>
                          <m:r>
                            <a:rPr lang="it-IT" sz="1400" b="0" i="1" smtClean="0">
                              <a:latin typeface="Cambria Math" panose="02040503050406030204" pitchFamily="18" charset="0"/>
                            </a:rPr>
                            <m:t>𝑐𝑜𝑛𝑠𝑡</m:t>
                          </m:r>
                        </m:sub>
                      </m:sSub>
                      <m:r>
                        <a:rPr lang="it-IT" sz="1400" b="0" i="1" smtClean="0">
                          <a:latin typeface="Cambria Math" panose="02040503050406030204" pitchFamily="18" charset="0"/>
                        </a:rPr>
                        <m:t>=0.35</m:t>
                      </m:r>
                    </m:oMath>
                  </m:oMathPara>
                </a14:m>
                <a:endParaRPr lang="it-IT" dirty="0"/>
              </a:p>
            </p:txBody>
          </p:sp>
        </mc:Choice>
        <mc:Fallback xmlns="">
          <p:sp>
            <p:nvSpPr>
              <p:cNvPr id="22" name="TextBox 21">
                <a:extLst>
                  <a:ext uri="{FF2B5EF4-FFF2-40B4-BE49-F238E27FC236}">
                    <a16:creationId xmlns:a16="http://schemas.microsoft.com/office/drawing/2014/main" id="{F570EF49-2DBD-53FE-8172-BDF7345FE2ED}"/>
                  </a:ext>
                </a:extLst>
              </p:cNvPr>
              <p:cNvSpPr txBox="1">
                <a:spLocks noRot="1" noChangeAspect="1" noMove="1" noResize="1" noEditPoints="1" noAdjustHandles="1" noChangeArrowheads="1" noChangeShapeType="1" noTextEdit="1"/>
              </p:cNvSpPr>
              <p:nvPr/>
            </p:nvSpPr>
            <p:spPr>
              <a:xfrm>
                <a:off x="5938936" y="695023"/>
                <a:ext cx="1670178" cy="307777"/>
              </a:xfrm>
              <a:prstGeom prst="rect">
                <a:avLst/>
              </a:prstGeom>
              <a:blipFill>
                <a:blip r:embed="rId10"/>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7F4CF7D-C959-0FF0-48C2-68B4EA1E061F}"/>
                  </a:ext>
                </a:extLst>
              </p:cNvPr>
              <p:cNvSpPr txBox="1"/>
              <p:nvPr/>
            </p:nvSpPr>
            <p:spPr>
              <a:xfrm>
                <a:off x="8963347" y="1121649"/>
                <a:ext cx="3236102" cy="4801314"/>
              </a:xfrm>
              <a:prstGeom prst="rect">
                <a:avLst/>
              </a:prstGeom>
              <a:noFill/>
            </p:spPr>
            <p:txBody>
              <a:bodyPr wrap="square">
                <a:spAutoFit/>
              </a:bodyPr>
              <a:lstStyle/>
              <a:p>
                <a:r>
                  <a:rPr lang="it-IT" dirty="0"/>
                  <a:t>The </a:t>
                </a:r>
                <a:r>
                  <a:rPr lang="it-IT" dirty="0" err="1"/>
                  <a:t>effect</a:t>
                </a:r>
                <a:r>
                  <a:rPr lang="it-IT" dirty="0"/>
                  <a:t> of </a:t>
                </a:r>
                <a14:m>
                  <m:oMath xmlns:m="http://schemas.openxmlformats.org/officeDocument/2006/math">
                    <m:sSub>
                      <m:sSubPr>
                        <m:ctrlPr>
                          <a:rPr lang="it-IT" sz="1800" i="1" smtClean="0">
                            <a:latin typeface="Cambria Math" panose="02040503050406030204" pitchFamily="18" charset="0"/>
                          </a:rPr>
                        </m:ctrlPr>
                      </m:sSubPr>
                      <m:e>
                        <m:r>
                          <a:rPr lang="it-IT" sz="1800" i="1">
                            <a:latin typeface="Cambria Math" panose="02040503050406030204" pitchFamily="18" charset="0"/>
                          </a:rPr>
                          <m:t>𝐾</m:t>
                        </m:r>
                      </m:e>
                      <m:sub>
                        <m:r>
                          <a:rPr lang="it-IT" sz="1800" b="0" i="1" smtClean="0">
                            <a:latin typeface="Cambria Math" panose="02040503050406030204" pitchFamily="18" charset="0"/>
                          </a:rPr>
                          <m:t>𝐷</m:t>
                        </m:r>
                        <m:r>
                          <a:rPr lang="it-IT" sz="1800" i="1" smtClean="0">
                            <a:latin typeface="Cambria Math" panose="02040503050406030204" pitchFamily="18" charset="0"/>
                          </a:rPr>
                          <m:t>→</m:t>
                        </m:r>
                        <m:r>
                          <a:rPr lang="it-IT" sz="1800" b="0" i="1" smtClean="0">
                            <a:latin typeface="Cambria Math" panose="02040503050406030204" pitchFamily="18" charset="0"/>
                          </a:rPr>
                          <m:t>𝑅</m:t>
                        </m:r>
                      </m:sub>
                    </m:sSub>
                  </m:oMath>
                </a14:m>
                <a:r>
                  <a:rPr lang="it-IT" dirty="0"/>
                  <a:t>  parameter on the </a:t>
                </a:r>
                <a:r>
                  <a:rPr lang="it-IT" dirty="0" err="1"/>
                  <a:t>stability</a:t>
                </a:r>
                <a:r>
                  <a:rPr lang="it-IT" dirty="0"/>
                  <a:t> of the system </a:t>
                </a:r>
                <a:r>
                  <a:rPr lang="it-IT" dirty="0" err="1"/>
                  <a:t>is</a:t>
                </a:r>
                <a:r>
                  <a:rPr lang="it-IT" dirty="0"/>
                  <a:t>  </a:t>
                </a:r>
                <a:r>
                  <a:rPr lang="it-IT" dirty="0" err="1"/>
                  <a:t>illustrated</a:t>
                </a:r>
                <a:r>
                  <a:rPr lang="it-IT" dirty="0"/>
                  <a:t> in </a:t>
                </a:r>
                <a:r>
                  <a:rPr lang="it-IT" dirty="0" err="1"/>
                  <a:t>conditions</a:t>
                </a:r>
                <a:r>
                  <a:rPr lang="it-IT" dirty="0"/>
                  <a:t> of non-zero </a:t>
                </a:r>
                <a:r>
                  <a:rPr lang="it-IT" dirty="0" err="1"/>
                  <a:t>neuronal</a:t>
                </a:r>
                <a:r>
                  <a:rPr lang="it-IT" dirty="0"/>
                  <a:t> </a:t>
                </a:r>
                <a:r>
                  <a:rPr lang="it-IT" dirty="0" err="1"/>
                  <a:t>loss</a:t>
                </a:r>
                <a:r>
                  <a:rPr lang="it-IT" dirty="0"/>
                  <a:t> </a:t>
                </a:r>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𝐷</m:t>
                        </m:r>
                      </m:e>
                      <m:sub>
                        <m:r>
                          <a:rPr lang="it-IT" i="1">
                            <a:latin typeface="Cambria Math" panose="02040503050406030204" pitchFamily="18" charset="0"/>
                          </a:rPr>
                          <m:t>𝑐𝑜𝑛𝑠𝑡</m:t>
                        </m:r>
                      </m:sub>
                    </m:sSub>
                  </m:oMath>
                </a14:m>
                <a:r>
                  <a:rPr lang="it-IT" dirty="0"/>
                  <a:t> .</a:t>
                </a:r>
              </a:p>
              <a:p>
                <a:endParaRPr lang="it-IT" dirty="0"/>
              </a:p>
              <a:p>
                <a:r>
                  <a:rPr lang="en-US" dirty="0"/>
                  <a:t>lowered parameter value of </a:t>
                </a:r>
                <a14:m>
                  <m:oMath xmlns:m="http://schemas.openxmlformats.org/officeDocument/2006/math">
                    <m:sSub>
                      <m:sSubPr>
                        <m:ctrlPr>
                          <a:rPr lang="it-IT" sz="1800" i="1" smtClean="0">
                            <a:latin typeface="Cambria Math" panose="02040503050406030204" pitchFamily="18" charset="0"/>
                          </a:rPr>
                        </m:ctrlPr>
                      </m:sSubPr>
                      <m:e>
                        <m:r>
                          <a:rPr lang="it-IT" sz="1800" i="1">
                            <a:latin typeface="Cambria Math" panose="02040503050406030204" pitchFamily="18" charset="0"/>
                          </a:rPr>
                          <m:t>𝐾</m:t>
                        </m:r>
                      </m:e>
                      <m:sub>
                        <m:r>
                          <a:rPr lang="it-IT" sz="1800" b="0" i="1" smtClean="0">
                            <a:latin typeface="Cambria Math" panose="02040503050406030204" pitchFamily="18" charset="0"/>
                          </a:rPr>
                          <m:t>𝐷</m:t>
                        </m:r>
                        <m:r>
                          <a:rPr lang="it-IT" sz="1800" i="1" smtClean="0">
                            <a:latin typeface="Cambria Math" panose="02040503050406030204" pitchFamily="18" charset="0"/>
                          </a:rPr>
                          <m:t>→</m:t>
                        </m:r>
                        <m:r>
                          <a:rPr lang="it-IT" sz="1800" b="0" i="1" smtClean="0">
                            <a:latin typeface="Cambria Math" panose="02040503050406030204" pitchFamily="18" charset="0"/>
                          </a:rPr>
                          <m:t>𝑅</m:t>
                        </m:r>
                      </m:sub>
                    </m:sSub>
                  </m:oMath>
                </a14:m>
                <a:r>
                  <a:rPr lang="en-US" dirty="0"/>
                  <a:t>  </a:t>
                </a:r>
                <a:r>
                  <a:rPr lang="en-US" dirty="0">
                    <a:sym typeface="Wingdings" panose="05000000000000000000" pitchFamily="2" charset="2"/>
                  </a:rPr>
                  <a:t> </a:t>
                </a:r>
                <a:r>
                  <a:rPr lang="en-US" dirty="0"/>
                  <a:t> the system  loses sensitivity to changes in neuronal loss (in </a:t>
                </a:r>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𝐾</m:t>
                        </m:r>
                      </m:e>
                      <m:sub>
                        <m:r>
                          <a:rPr lang="it-IT" i="1">
                            <a:latin typeface="Cambria Math" panose="02040503050406030204" pitchFamily="18" charset="0"/>
                          </a:rPr>
                          <m:t>𝐷</m:t>
                        </m:r>
                        <m:r>
                          <a:rPr lang="it-IT" i="1">
                            <a:latin typeface="Cambria Math" panose="02040503050406030204" pitchFamily="18" charset="0"/>
                          </a:rPr>
                          <m:t>→</m:t>
                        </m:r>
                        <m:r>
                          <a:rPr lang="it-IT" i="1">
                            <a:latin typeface="Cambria Math" panose="02040503050406030204" pitchFamily="18" charset="0"/>
                          </a:rPr>
                          <m:t>𝑅</m:t>
                        </m:r>
                      </m:sub>
                    </m:sSub>
                    <m:r>
                      <m:rPr>
                        <m:nor/>
                      </m:rPr>
                      <a:rPr lang="it-IT" b="0" i="0" smtClean="0">
                        <a:latin typeface="Cambria Math" panose="02040503050406030204" pitchFamily="18" charset="0"/>
                      </a:rPr>
                      <m:t>=0.0055 </m:t>
                    </m:r>
                  </m:oMath>
                </a14:m>
                <a:r>
                  <a:rPr lang="en-US" dirty="0"/>
                  <a:t>we can see that the stable and the unstable node move toward each other).</a:t>
                </a:r>
              </a:p>
              <a:p>
                <a:endParaRPr lang="en-US" dirty="0"/>
              </a:p>
              <a:p>
                <a:r>
                  <a:rPr lang="en-US" dirty="0"/>
                  <a:t>elevated parameter of value of </a:t>
                </a:r>
                <a14:m>
                  <m:oMath xmlns:m="http://schemas.openxmlformats.org/officeDocument/2006/math">
                    <m:sSub>
                      <m:sSubPr>
                        <m:ctrlPr>
                          <a:rPr lang="it-IT" i="1" smtClean="0">
                            <a:latin typeface="Cambria Math" panose="02040503050406030204" pitchFamily="18" charset="0"/>
                          </a:rPr>
                        </m:ctrlPr>
                      </m:sSubPr>
                      <m:e>
                        <m:r>
                          <a:rPr lang="it-IT" i="1">
                            <a:latin typeface="Cambria Math" panose="02040503050406030204" pitchFamily="18" charset="0"/>
                          </a:rPr>
                          <m:t>𝐾</m:t>
                        </m:r>
                      </m:e>
                      <m:sub>
                        <m:r>
                          <a:rPr lang="it-IT" i="1">
                            <a:latin typeface="Cambria Math" panose="02040503050406030204" pitchFamily="18" charset="0"/>
                          </a:rPr>
                          <m:t>𝐷</m:t>
                        </m:r>
                        <m:r>
                          <a:rPr lang="it-IT" i="1">
                            <a:latin typeface="Cambria Math" panose="02040503050406030204" pitchFamily="18" charset="0"/>
                          </a:rPr>
                          <m:t>→</m:t>
                        </m:r>
                        <m:r>
                          <a:rPr lang="it-IT" i="1">
                            <a:latin typeface="Cambria Math" panose="02040503050406030204" pitchFamily="18" charset="0"/>
                          </a:rPr>
                          <m:t>𝑅</m:t>
                        </m:r>
                      </m:sub>
                    </m:sSub>
                  </m:oMath>
                </a14:m>
                <a:r>
                  <a:rPr lang="en-US" dirty="0"/>
                  <a:t>  </a:t>
                </a:r>
                <a:r>
                  <a:rPr lang="en-US" dirty="0">
                    <a:sym typeface="Wingdings" panose="05000000000000000000" pitchFamily="2" charset="2"/>
                  </a:rPr>
                  <a:t> </a:t>
                </a:r>
                <a:r>
                  <a:rPr lang="en-US" dirty="0"/>
                  <a:t>the system loses stability  (disappearance of the steady states)</a:t>
                </a:r>
                <a:endParaRPr lang="it-IT" dirty="0"/>
              </a:p>
            </p:txBody>
          </p:sp>
        </mc:Choice>
        <mc:Fallback xmlns="">
          <p:sp>
            <p:nvSpPr>
              <p:cNvPr id="24" name="TextBox 23">
                <a:extLst>
                  <a:ext uri="{FF2B5EF4-FFF2-40B4-BE49-F238E27FC236}">
                    <a16:creationId xmlns:a16="http://schemas.microsoft.com/office/drawing/2014/main" id="{37F4CF7D-C959-0FF0-48C2-68B4EA1E061F}"/>
                  </a:ext>
                </a:extLst>
              </p:cNvPr>
              <p:cNvSpPr txBox="1">
                <a:spLocks noRot="1" noChangeAspect="1" noMove="1" noResize="1" noEditPoints="1" noAdjustHandles="1" noChangeArrowheads="1" noChangeShapeType="1" noTextEdit="1"/>
              </p:cNvSpPr>
              <p:nvPr/>
            </p:nvSpPr>
            <p:spPr>
              <a:xfrm>
                <a:off x="8963347" y="1121649"/>
                <a:ext cx="3236102" cy="4801314"/>
              </a:xfrm>
              <a:prstGeom prst="rect">
                <a:avLst/>
              </a:prstGeom>
              <a:blipFill>
                <a:blip r:embed="rId11"/>
                <a:stretch>
                  <a:fillRect l="-1507" t="-761" r="-2448" b="-101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57C09FE-0C45-CF21-9DAA-1150A5EF82D9}"/>
                  </a:ext>
                </a:extLst>
              </p:cNvPr>
              <p:cNvSpPr txBox="1"/>
              <p:nvPr/>
            </p:nvSpPr>
            <p:spPr>
              <a:xfrm>
                <a:off x="520892" y="6542019"/>
                <a:ext cx="7265255" cy="307777"/>
              </a:xfrm>
              <a:prstGeom prst="rect">
                <a:avLst/>
              </a:prstGeom>
              <a:noFill/>
            </p:spPr>
            <p:txBody>
              <a:bodyPr wrap="square">
                <a:spAutoFit/>
              </a:bodyPr>
              <a:lstStyle/>
              <a:p>
                <a:r>
                  <a:rPr lang="en-US" sz="1400" dirty="0"/>
                  <a:t>Fig. 19 State-space plots  for the alternative parameter value:    </a:t>
                </a:r>
                <a:r>
                  <a:rPr lang="it-IT" sz="1400" dirty="0"/>
                  <a:t> </a:t>
                </a:r>
                <a14:m>
                  <m:oMath xmlns:m="http://schemas.openxmlformats.org/officeDocument/2006/math">
                    <m:sSub>
                      <m:sSubPr>
                        <m:ctrlPr>
                          <a:rPr lang="it-IT" sz="1400" i="1">
                            <a:latin typeface="Cambria Math" panose="02040503050406030204" pitchFamily="18" charset="0"/>
                          </a:rPr>
                        </m:ctrlPr>
                      </m:sSubPr>
                      <m:e>
                        <m:r>
                          <a:rPr lang="it-IT" sz="1400" i="1">
                            <a:latin typeface="Cambria Math" panose="02040503050406030204" pitchFamily="18" charset="0"/>
                          </a:rPr>
                          <m:t>𝐾</m:t>
                        </m:r>
                      </m:e>
                      <m:sub>
                        <m:r>
                          <a:rPr lang="it-IT" sz="1400" b="0" i="1" smtClean="0">
                            <a:latin typeface="Cambria Math" panose="02040503050406030204" pitchFamily="18" charset="0"/>
                          </a:rPr>
                          <m:t>𝐷</m:t>
                        </m:r>
                        <m:r>
                          <a:rPr lang="it-IT" sz="1400" i="1" smtClean="0">
                            <a:latin typeface="Cambria Math" panose="02040503050406030204" pitchFamily="18" charset="0"/>
                          </a:rPr>
                          <m:t>→</m:t>
                        </m:r>
                        <m:r>
                          <a:rPr lang="it-IT" sz="1400" b="0" i="1" smtClean="0">
                            <a:latin typeface="Cambria Math" panose="02040503050406030204" pitchFamily="18" charset="0"/>
                          </a:rPr>
                          <m:t>𝑅</m:t>
                        </m:r>
                      </m:sub>
                    </m:sSub>
                    <m:r>
                      <a:rPr lang="it-IT" sz="1400" b="0" i="1" smtClean="0">
                        <a:latin typeface="Cambria Math" panose="02040503050406030204" pitchFamily="18" charset="0"/>
                      </a:rPr>
                      <m:t> </m:t>
                    </m:r>
                  </m:oMath>
                </a14:m>
                <a:r>
                  <a:rPr lang="en-US" sz="1400" dirty="0"/>
                  <a:t>=0.0001, </a:t>
                </a:r>
                <a14:m>
                  <m:oMath xmlns:m="http://schemas.openxmlformats.org/officeDocument/2006/math">
                    <m:sSub>
                      <m:sSubPr>
                        <m:ctrlPr>
                          <a:rPr lang="it-IT" sz="1400" i="1">
                            <a:latin typeface="Cambria Math" panose="02040503050406030204" pitchFamily="18" charset="0"/>
                          </a:rPr>
                        </m:ctrlPr>
                      </m:sSubPr>
                      <m:e>
                        <m:r>
                          <a:rPr lang="it-IT" sz="1400" i="1">
                            <a:latin typeface="Cambria Math" panose="02040503050406030204" pitchFamily="18" charset="0"/>
                          </a:rPr>
                          <m:t>𝐾</m:t>
                        </m:r>
                      </m:e>
                      <m:sub>
                        <m:r>
                          <a:rPr lang="it-IT" sz="1400" i="1">
                            <a:latin typeface="Cambria Math" panose="02040503050406030204" pitchFamily="18" charset="0"/>
                          </a:rPr>
                          <m:t>𝐷</m:t>
                        </m:r>
                        <m:r>
                          <a:rPr lang="it-IT" sz="1400" i="1">
                            <a:latin typeface="Cambria Math" panose="02040503050406030204" pitchFamily="18" charset="0"/>
                          </a:rPr>
                          <m:t>→</m:t>
                        </m:r>
                        <m:r>
                          <a:rPr lang="it-IT" sz="1400" i="1">
                            <a:latin typeface="Cambria Math" panose="02040503050406030204" pitchFamily="18" charset="0"/>
                          </a:rPr>
                          <m:t>𝑅</m:t>
                        </m:r>
                      </m:sub>
                    </m:sSub>
                    <m:r>
                      <a:rPr lang="it-IT" sz="1400" i="1">
                        <a:latin typeface="Cambria Math" panose="02040503050406030204" pitchFamily="18" charset="0"/>
                      </a:rPr>
                      <m:t> </m:t>
                    </m:r>
                  </m:oMath>
                </a14:m>
                <a:r>
                  <a:rPr lang="en-US" sz="1400" dirty="0"/>
                  <a:t>=0.001.</a:t>
                </a:r>
                <a:endParaRPr lang="it-IT" sz="1400" dirty="0"/>
              </a:p>
            </p:txBody>
          </p:sp>
        </mc:Choice>
        <mc:Fallback xmlns="">
          <p:sp>
            <p:nvSpPr>
              <p:cNvPr id="26" name="TextBox 25">
                <a:extLst>
                  <a:ext uri="{FF2B5EF4-FFF2-40B4-BE49-F238E27FC236}">
                    <a16:creationId xmlns:a16="http://schemas.microsoft.com/office/drawing/2014/main" id="{657C09FE-0C45-CF21-9DAA-1150A5EF82D9}"/>
                  </a:ext>
                </a:extLst>
              </p:cNvPr>
              <p:cNvSpPr txBox="1">
                <a:spLocks noRot="1" noChangeAspect="1" noMove="1" noResize="1" noEditPoints="1" noAdjustHandles="1" noChangeArrowheads="1" noChangeShapeType="1" noTextEdit="1"/>
              </p:cNvSpPr>
              <p:nvPr/>
            </p:nvSpPr>
            <p:spPr>
              <a:xfrm>
                <a:off x="520892" y="6542019"/>
                <a:ext cx="7265255" cy="307777"/>
              </a:xfrm>
              <a:prstGeom prst="rect">
                <a:avLst/>
              </a:prstGeom>
              <a:blipFill>
                <a:blip r:embed="rId12"/>
                <a:stretch>
                  <a:fillRect l="-252" t="-3922" b="-19608"/>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12AD0DD-6201-9283-FAB8-53B73A1549A6}"/>
                  </a:ext>
                </a:extLst>
              </p:cNvPr>
              <p:cNvSpPr txBox="1"/>
              <p:nvPr/>
            </p:nvSpPr>
            <p:spPr>
              <a:xfrm>
                <a:off x="215900" y="118011"/>
                <a:ext cx="11760200" cy="800219"/>
              </a:xfrm>
              <a:prstGeom prst="rect">
                <a:avLst/>
              </a:prstGeom>
              <a:noFill/>
            </p:spPr>
            <p:txBody>
              <a:bodyPr wrap="square">
                <a:spAutoFit/>
              </a:bodyPr>
              <a:lstStyle/>
              <a:p>
                <a:r>
                  <a:rPr lang="it-IT" sz="2800" b="1" dirty="0">
                    <a:solidFill>
                      <a:schemeClr val="accent1"/>
                    </a:solidFill>
                    <a:effectLst>
                      <a:outerShdw blurRad="38100" dist="38100" dir="2700000" algn="tl">
                        <a:srgbClr val="000000">
                          <a:alpha val="43137"/>
                        </a:srgbClr>
                      </a:outerShdw>
                    </a:effectLst>
                  </a:rPr>
                  <a:t>Effect of </a:t>
                </a:r>
                <a:r>
                  <a:rPr lang="it-IT" sz="2800" b="1" dirty="0" err="1">
                    <a:solidFill>
                      <a:schemeClr val="accent1"/>
                    </a:solidFill>
                    <a:effectLst>
                      <a:outerShdw blurRad="38100" dist="38100" dir="2700000" algn="tl">
                        <a:srgbClr val="000000">
                          <a:alpha val="43137"/>
                        </a:srgbClr>
                      </a:outerShdw>
                    </a:effectLst>
                  </a:rPr>
                  <a:t>changing</a:t>
                </a:r>
                <a:r>
                  <a:rPr lang="it-IT" sz="2800" b="1" dirty="0">
                    <a:solidFill>
                      <a:schemeClr val="accent1"/>
                    </a:solidFill>
                    <a:effectLst>
                      <a:outerShdw blurRad="38100" dist="38100" dir="2700000" algn="tl">
                        <a:srgbClr val="000000">
                          <a:alpha val="43137"/>
                        </a:srgbClr>
                      </a:outerShdw>
                    </a:effectLst>
                  </a:rPr>
                  <a:t>  </a:t>
                </a:r>
                <a14:m>
                  <m:oMath xmlns:m="http://schemas.openxmlformats.org/officeDocument/2006/math">
                    <m:sSub>
                      <m:sSubPr>
                        <m:ctrlPr>
                          <a:rPr lang="it-IT" sz="2800" i="1" smtClean="0">
                            <a:latin typeface="Cambria Math" panose="02040503050406030204" pitchFamily="18" charset="0"/>
                          </a:rPr>
                        </m:ctrlPr>
                      </m:sSubPr>
                      <m:e>
                        <m:r>
                          <a:rPr lang="it-IT" sz="2800" b="0" i="1" smtClean="0">
                            <a:latin typeface="Cambria Math" panose="02040503050406030204" pitchFamily="18" charset="0"/>
                          </a:rPr>
                          <m:t>𝐷</m:t>
                        </m:r>
                      </m:e>
                      <m:sub>
                        <m:r>
                          <a:rPr lang="it-IT" sz="2800" b="0" i="1" smtClean="0">
                            <a:latin typeface="Cambria Math" panose="02040503050406030204" pitchFamily="18" charset="0"/>
                          </a:rPr>
                          <m:t>𝑐𝑜𝑛𝑠𝑡</m:t>
                        </m:r>
                      </m:sub>
                    </m:sSub>
                  </m:oMath>
                </a14:m>
                <a:r>
                  <a:rPr lang="it-IT" sz="2800" dirty="0"/>
                  <a:t> and </a:t>
                </a:r>
                <a14:m>
                  <m:oMath xmlns:m="http://schemas.openxmlformats.org/officeDocument/2006/math">
                    <m:sSub>
                      <m:sSubPr>
                        <m:ctrlPr>
                          <a:rPr lang="it-IT" sz="2800" i="1">
                            <a:latin typeface="Cambria Math" panose="02040503050406030204" pitchFamily="18" charset="0"/>
                          </a:rPr>
                        </m:ctrlPr>
                      </m:sSubPr>
                      <m:e>
                        <m:r>
                          <a:rPr lang="it-IT" sz="2800" i="1">
                            <a:latin typeface="Cambria Math" panose="02040503050406030204" pitchFamily="18" charset="0"/>
                          </a:rPr>
                          <m:t>𝐾</m:t>
                        </m:r>
                      </m:e>
                      <m:sub>
                        <m:r>
                          <a:rPr lang="it-IT" sz="2800" b="0" i="1" smtClean="0">
                            <a:latin typeface="Cambria Math" panose="02040503050406030204" pitchFamily="18" charset="0"/>
                          </a:rPr>
                          <m:t>𝐷</m:t>
                        </m:r>
                        <m:r>
                          <a:rPr lang="it-IT" sz="2800" i="1" smtClean="0">
                            <a:latin typeface="Cambria Math" panose="02040503050406030204" pitchFamily="18" charset="0"/>
                          </a:rPr>
                          <m:t>→</m:t>
                        </m:r>
                        <m:r>
                          <a:rPr lang="it-IT" sz="2800" b="0" i="1" smtClean="0">
                            <a:latin typeface="Cambria Math" panose="02040503050406030204" pitchFamily="18" charset="0"/>
                          </a:rPr>
                          <m:t>𝑅</m:t>
                        </m:r>
                      </m:sub>
                    </m:sSub>
                  </m:oMath>
                </a14:m>
                <a:r>
                  <a:rPr lang="it-IT" sz="2800" dirty="0"/>
                  <a:t>  </a:t>
                </a:r>
                <a:r>
                  <a:rPr lang="it-IT" sz="2800" b="1" dirty="0">
                    <a:solidFill>
                      <a:schemeClr val="accent1"/>
                    </a:solidFill>
                    <a:effectLst>
                      <a:outerShdw blurRad="38100" dist="38100" dir="2700000" algn="tl">
                        <a:srgbClr val="000000">
                          <a:alpha val="43137"/>
                        </a:srgbClr>
                      </a:outerShdw>
                    </a:effectLst>
                  </a:rPr>
                  <a:t>on  </a:t>
                </a:r>
                <a:r>
                  <a:rPr lang="it-IT" sz="2800" b="1" dirty="0" err="1">
                    <a:solidFill>
                      <a:schemeClr val="accent1"/>
                    </a:solidFill>
                    <a:effectLst>
                      <a:outerShdw blurRad="38100" dist="38100" dir="2700000" algn="tl">
                        <a:srgbClr val="000000">
                          <a:alpha val="43137"/>
                        </a:srgbClr>
                      </a:outerShdw>
                    </a:effectLst>
                  </a:rPr>
                  <a:t>system’s</a:t>
                </a:r>
                <a:r>
                  <a:rPr lang="it-IT" sz="2800" b="1" dirty="0">
                    <a:solidFill>
                      <a:schemeClr val="accent1"/>
                    </a:solidFill>
                    <a:effectLst>
                      <a:outerShdw blurRad="38100" dist="38100" dir="2700000" algn="tl">
                        <a:srgbClr val="000000">
                          <a:alpha val="43137"/>
                        </a:srgbClr>
                      </a:outerShdw>
                    </a:effectLst>
                  </a:rPr>
                  <a:t> </a:t>
                </a:r>
                <a:r>
                  <a:rPr lang="it-IT" sz="2800" b="1" dirty="0" err="1">
                    <a:solidFill>
                      <a:schemeClr val="accent1"/>
                    </a:solidFill>
                    <a:effectLst>
                      <a:outerShdw blurRad="38100" dist="38100" dir="2700000" algn="tl">
                        <a:srgbClr val="000000">
                          <a:alpha val="43137"/>
                        </a:srgbClr>
                      </a:outerShdw>
                    </a:effectLst>
                  </a:rPr>
                  <a:t>stablity</a:t>
                </a:r>
                <a:endParaRPr lang="it-IT" sz="2800" b="1" dirty="0">
                  <a:solidFill>
                    <a:schemeClr val="accent1"/>
                  </a:solidFill>
                  <a:effectLst>
                    <a:outerShdw blurRad="38100" dist="38100" dir="2700000" algn="tl">
                      <a:srgbClr val="000000">
                        <a:alpha val="43137"/>
                      </a:srgbClr>
                    </a:outerShdw>
                  </a:effectLst>
                </a:endParaRPr>
              </a:p>
              <a:p>
                <a:endParaRPr lang="it-IT" dirty="0"/>
              </a:p>
            </p:txBody>
          </p:sp>
        </mc:Choice>
        <mc:Fallback xmlns="">
          <p:sp>
            <p:nvSpPr>
              <p:cNvPr id="2" name="TextBox 1">
                <a:extLst>
                  <a:ext uri="{FF2B5EF4-FFF2-40B4-BE49-F238E27FC236}">
                    <a16:creationId xmlns:a16="http://schemas.microsoft.com/office/drawing/2014/main" id="{812AD0DD-6201-9283-FAB8-53B73A1549A6}"/>
                  </a:ext>
                </a:extLst>
              </p:cNvPr>
              <p:cNvSpPr txBox="1">
                <a:spLocks noRot="1" noChangeAspect="1" noMove="1" noResize="1" noEditPoints="1" noAdjustHandles="1" noChangeArrowheads="1" noChangeShapeType="1" noTextEdit="1"/>
              </p:cNvSpPr>
              <p:nvPr/>
            </p:nvSpPr>
            <p:spPr>
              <a:xfrm>
                <a:off x="215900" y="118011"/>
                <a:ext cx="11760200" cy="800219"/>
              </a:xfrm>
              <a:prstGeom prst="rect">
                <a:avLst/>
              </a:prstGeom>
              <a:blipFill>
                <a:blip r:embed="rId13"/>
                <a:stretch>
                  <a:fillRect l="-1088" t="-7576"/>
                </a:stretch>
              </a:blipFill>
            </p:spPr>
            <p:txBody>
              <a:bodyPr/>
              <a:lstStyle/>
              <a:p>
                <a:r>
                  <a:rPr lang="it-IT">
                    <a:noFill/>
                  </a:rPr>
                  <a:t> </a:t>
                </a:r>
              </a:p>
            </p:txBody>
          </p:sp>
        </mc:Fallback>
      </mc:AlternateContent>
    </p:spTree>
    <p:extLst>
      <p:ext uri="{BB962C8B-B14F-4D97-AF65-F5344CB8AC3E}">
        <p14:creationId xmlns:p14="http://schemas.microsoft.com/office/powerpoint/2010/main" val="3307987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D481F0-E779-8B7E-0544-FF24DA97C593}"/>
              </a:ext>
            </a:extLst>
          </p:cNvPr>
          <p:cNvPicPr>
            <a:picLocks noChangeAspect="1"/>
          </p:cNvPicPr>
          <p:nvPr/>
        </p:nvPicPr>
        <p:blipFill rotWithShape="1">
          <a:blip r:embed="rId2"/>
          <a:srcRect l="32584" t="23704" r="35000" b="28444"/>
          <a:stretch/>
        </p:blipFill>
        <p:spPr>
          <a:xfrm>
            <a:off x="51533" y="1384922"/>
            <a:ext cx="3883901" cy="3224936"/>
          </a:xfrm>
          <a:prstGeom prst="rect">
            <a:avLst/>
          </a:prstGeom>
        </p:spPr>
      </p:pic>
      <p:pic>
        <p:nvPicPr>
          <p:cNvPr id="6" name="Picture 5">
            <a:extLst>
              <a:ext uri="{FF2B5EF4-FFF2-40B4-BE49-F238E27FC236}">
                <a16:creationId xmlns:a16="http://schemas.microsoft.com/office/drawing/2014/main" id="{228F0355-E0B6-947F-39C7-90B60D29B241}"/>
              </a:ext>
            </a:extLst>
          </p:cNvPr>
          <p:cNvPicPr>
            <a:picLocks noChangeAspect="1"/>
          </p:cNvPicPr>
          <p:nvPr/>
        </p:nvPicPr>
        <p:blipFill rotWithShape="1">
          <a:blip r:embed="rId3"/>
          <a:srcRect l="52583" t="24591" r="13167" b="27260"/>
          <a:stretch/>
        </p:blipFill>
        <p:spPr>
          <a:xfrm>
            <a:off x="8073314" y="1383930"/>
            <a:ext cx="4079555" cy="322592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2A51B6-819F-7057-E7B7-FFC33EE03E3A}"/>
                  </a:ext>
                </a:extLst>
              </p:cNvPr>
              <p:cNvSpPr txBox="1"/>
              <p:nvPr/>
            </p:nvSpPr>
            <p:spPr>
              <a:xfrm>
                <a:off x="105249" y="5338940"/>
                <a:ext cx="11779462" cy="1200329"/>
              </a:xfrm>
              <a:prstGeom prst="rect">
                <a:avLst/>
              </a:prstGeom>
              <a:noFill/>
            </p:spPr>
            <p:txBody>
              <a:bodyPr wrap="square">
                <a:spAutoFit/>
              </a:bodyPr>
              <a:lstStyle/>
              <a:p>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𝐾</m:t>
                        </m:r>
                      </m:e>
                      <m:sub>
                        <m:r>
                          <a:rPr lang="it-IT" i="1">
                            <a:latin typeface="Cambria Math" panose="02040503050406030204" pitchFamily="18" charset="0"/>
                          </a:rPr>
                          <m:t>𝐼</m:t>
                        </m:r>
                        <m:r>
                          <a:rPr lang="it-IT" i="1">
                            <a:latin typeface="Cambria Math" panose="02040503050406030204" pitchFamily="18" charset="0"/>
                          </a:rPr>
                          <m:t>→</m:t>
                        </m:r>
                        <m:r>
                          <a:rPr lang="it-IT" i="1">
                            <a:latin typeface="Cambria Math" panose="02040503050406030204" pitchFamily="18" charset="0"/>
                          </a:rPr>
                          <m:t>𝑆</m:t>
                        </m:r>
                      </m:sub>
                    </m:sSub>
                  </m:oMath>
                </a14:m>
                <a:r>
                  <a:rPr lang="en-US" dirty="0"/>
                  <a:t> is a parameter for the strength of seizure-promoting effects of neuroinflammation, while </a:t>
                </a:r>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𝐾</m:t>
                        </m:r>
                      </m:e>
                      <m:sub>
                        <m:r>
                          <a:rPr lang="it-IT" b="0" i="1" smtClean="0">
                            <a:latin typeface="Cambria Math" panose="02040503050406030204" pitchFamily="18" charset="0"/>
                          </a:rPr>
                          <m:t>𝑅</m:t>
                        </m:r>
                        <m:r>
                          <a:rPr lang="it-IT" i="1">
                            <a:latin typeface="Cambria Math" panose="02040503050406030204" pitchFamily="18" charset="0"/>
                          </a:rPr>
                          <m:t>→</m:t>
                        </m:r>
                        <m:r>
                          <a:rPr lang="it-IT" i="1">
                            <a:latin typeface="Cambria Math" panose="02040503050406030204" pitchFamily="18" charset="0"/>
                          </a:rPr>
                          <m:t>𝑆</m:t>
                        </m:r>
                      </m:sub>
                    </m:sSub>
                  </m:oMath>
                </a14:m>
                <a:r>
                  <a:rPr lang="en-US" dirty="0"/>
                  <a:t> is a parameter for the strength of seizure-promoting effects of circuit remodeling. For low values  the system has only one stable ‘healthy’ state. For higher values in  the system we can see that the unstable moves toward the ‘EPG’ stable state. Instead for intermediate value, </a:t>
                </a:r>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𝐾</m:t>
                        </m:r>
                      </m:e>
                      <m:sub>
                        <m:r>
                          <a:rPr lang="it-IT" i="1">
                            <a:latin typeface="Cambria Math" panose="02040503050406030204" pitchFamily="18" charset="0"/>
                          </a:rPr>
                          <m:t>𝐼</m:t>
                        </m:r>
                        <m:r>
                          <a:rPr lang="it-IT" i="1">
                            <a:latin typeface="Cambria Math" panose="02040503050406030204" pitchFamily="18" charset="0"/>
                          </a:rPr>
                          <m:t>→</m:t>
                        </m:r>
                        <m:r>
                          <a:rPr lang="it-IT" i="1">
                            <a:latin typeface="Cambria Math" panose="02040503050406030204" pitchFamily="18" charset="0"/>
                          </a:rPr>
                          <m:t>𝑆</m:t>
                        </m:r>
                      </m:sub>
                    </m:sSub>
                    <m:r>
                      <a:rPr lang="it-IT" b="0" i="1" smtClean="0">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𝐾</m:t>
                        </m:r>
                      </m:e>
                      <m:sub>
                        <m:r>
                          <a:rPr lang="it-IT" b="0" i="1" smtClean="0">
                            <a:latin typeface="Cambria Math" panose="02040503050406030204" pitchFamily="18" charset="0"/>
                          </a:rPr>
                          <m:t>𝑅</m:t>
                        </m:r>
                        <m:r>
                          <a:rPr lang="it-IT" i="1">
                            <a:latin typeface="Cambria Math" panose="02040503050406030204" pitchFamily="18" charset="0"/>
                          </a:rPr>
                          <m:t>→</m:t>
                        </m:r>
                        <m:r>
                          <a:rPr lang="it-IT" i="1">
                            <a:latin typeface="Cambria Math" panose="02040503050406030204" pitchFamily="18" charset="0"/>
                          </a:rPr>
                          <m:t>𝑆</m:t>
                        </m:r>
                      </m:sub>
                    </m:sSub>
                    <m:r>
                      <a:rPr lang="it-IT" b="0" i="1" smtClean="0">
                        <a:latin typeface="Cambria Math" panose="02040503050406030204" pitchFamily="18" charset="0"/>
                      </a:rPr>
                      <m:t>=2</m:t>
                    </m:r>
                  </m:oMath>
                </a14:m>
                <a:r>
                  <a:rPr lang="it-IT" dirty="0"/>
                  <a:t>,  the system in </a:t>
                </a:r>
                <a:r>
                  <a:rPr lang="it-IT" dirty="0" err="1"/>
                  <a:t>stable</a:t>
                </a:r>
                <a:r>
                  <a:rPr lang="it-IT" dirty="0"/>
                  <a:t>. </a:t>
                </a:r>
              </a:p>
            </p:txBody>
          </p:sp>
        </mc:Choice>
        <mc:Fallback xmlns="">
          <p:sp>
            <p:nvSpPr>
              <p:cNvPr id="7" name="TextBox 6">
                <a:extLst>
                  <a:ext uri="{FF2B5EF4-FFF2-40B4-BE49-F238E27FC236}">
                    <a16:creationId xmlns:a16="http://schemas.microsoft.com/office/drawing/2014/main" id="{DD2A51B6-819F-7057-E7B7-FFC33EE03E3A}"/>
                  </a:ext>
                </a:extLst>
              </p:cNvPr>
              <p:cNvSpPr txBox="1">
                <a:spLocks noRot="1" noChangeAspect="1" noMove="1" noResize="1" noEditPoints="1" noAdjustHandles="1" noChangeArrowheads="1" noChangeShapeType="1" noTextEdit="1"/>
              </p:cNvSpPr>
              <p:nvPr/>
            </p:nvSpPr>
            <p:spPr>
              <a:xfrm>
                <a:off x="105249" y="5338940"/>
                <a:ext cx="11779462" cy="1200329"/>
              </a:xfrm>
              <a:prstGeom prst="rect">
                <a:avLst/>
              </a:prstGeom>
              <a:blipFill>
                <a:blip r:embed="rId5"/>
                <a:stretch>
                  <a:fillRect l="-414" t="-3046" r="-52" b="-7107"/>
                </a:stretch>
              </a:blipFill>
            </p:spPr>
            <p:txBody>
              <a:bodyPr/>
              <a:lstStyle/>
              <a:p>
                <a:r>
                  <a:rPr lang="it-IT">
                    <a:noFill/>
                  </a:rPr>
                  <a:t> </a:t>
                </a:r>
              </a:p>
            </p:txBody>
          </p:sp>
        </mc:Fallback>
      </mc:AlternateContent>
      <p:pic>
        <p:nvPicPr>
          <p:cNvPr id="9" name="Picture 8">
            <a:extLst>
              <a:ext uri="{FF2B5EF4-FFF2-40B4-BE49-F238E27FC236}">
                <a16:creationId xmlns:a16="http://schemas.microsoft.com/office/drawing/2014/main" id="{D257DB64-2036-3F43-887F-9F75CE4B8987}"/>
              </a:ext>
            </a:extLst>
          </p:cNvPr>
          <p:cNvPicPr>
            <a:picLocks noChangeAspect="1"/>
          </p:cNvPicPr>
          <p:nvPr/>
        </p:nvPicPr>
        <p:blipFill rotWithShape="1">
          <a:blip r:embed="rId6"/>
          <a:srcRect l="32296" t="23674" r="34183" b="28299"/>
          <a:stretch/>
        </p:blipFill>
        <p:spPr>
          <a:xfrm>
            <a:off x="3993627" y="1383930"/>
            <a:ext cx="4002707" cy="322592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760234-7635-02C3-0B23-66816B04422F}"/>
                  </a:ext>
                </a:extLst>
              </p:cNvPr>
              <p:cNvSpPr txBox="1"/>
              <p:nvPr/>
            </p:nvSpPr>
            <p:spPr>
              <a:xfrm>
                <a:off x="51533" y="4609856"/>
                <a:ext cx="7265255" cy="307777"/>
              </a:xfrm>
              <a:prstGeom prst="rect">
                <a:avLst/>
              </a:prstGeom>
              <a:noFill/>
            </p:spPr>
            <p:txBody>
              <a:bodyPr wrap="square">
                <a:spAutoFit/>
              </a:bodyPr>
              <a:lstStyle/>
              <a:p>
                <a:r>
                  <a:rPr lang="en-US" sz="1400" dirty="0"/>
                  <a:t>Fig. 20 State-space plots  for the alternative value of </a:t>
                </a:r>
                <a14:m>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𝐾</m:t>
                        </m:r>
                      </m:e>
                      <m:sub>
                        <m:r>
                          <a:rPr lang="it-IT" sz="1400" b="0" i="1" smtClean="0">
                            <a:latin typeface="Cambria Math" panose="02040503050406030204" pitchFamily="18" charset="0"/>
                          </a:rPr>
                          <m:t>𝐼</m:t>
                        </m:r>
                        <m:r>
                          <a:rPr lang="it-IT" sz="1400" b="0" i="1" smtClean="0">
                            <a:latin typeface="Cambria Math" panose="02040503050406030204" pitchFamily="18" charset="0"/>
                          </a:rPr>
                          <m:t>→</m:t>
                        </m:r>
                        <m:r>
                          <a:rPr lang="it-IT" sz="1400" b="0" i="1" smtClean="0">
                            <a:latin typeface="Cambria Math" panose="02040503050406030204" pitchFamily="18" charset="0"/>
                          </a:rPr>
                          <m:t>𝑆</m:t>
                        </m:r>
                      </m:sub>
                    </m:sSub>
                  </m:oMath>
                </a14:m>
                <a:r>
                  <a:rPr lang="it-IT" sz="1400" dirty="0"/>
                  <a:t> </a:t>
                </a:r>
                <a14:m>
                  <m:oMath xmlns:m="http://schemas.openxmlformats.org/officeDocument/2006/math">
                    <m:sSub>
                      <m:sSubPr>
                        <m:ctrlPr>
                          <a:rPr lang="it-IT" sz="1400" i="1">
                            <a:latin typeface="Cambria Math" panose="02040503050406030204" pitchFamily="18" charset="0"/>
                          </a:rPr>
                        </m:ctrlPr>
                      </m:sSubPr>
                      <m:e>
                        <m:r>
                          <a:rPr lang="it-IT" sz="1400" i="1">
                            <a:latin typeface="Cambria Math" panose="02040503050406030204" pitchFamily="18" charset="0"/>
                          </a:rPr>
                          <m:t>𝐾</m:t>
                        </m:r>
                      </m:e>
                      <m:sub>
                        <m:r>
                          <a:rPr lang="it-IT" sz="1400" i="1">
                            <a:latin typeface="Cambria Math" panose="02040503050406030204" pitchFamily="18" charset="0"/>
                          </a:rPr>
                          <m:t>𝑅</m:t>
                        </m:r>
                        <m:r>
                          <a:rPr lang="it-IT" sz="1400" i="1">
                            <a:latin typeface="Cambria Math" panose="02040503050406030204" pitchFamily="18" charset="0"/>
                          </a:rPr>
                          <m:t>→</m:t>
                        </m:r>
                        <m:r>
                          <a:rPr lang="it-IT" sz="1400" i="1">
                            <a:latin typeface="Cambria Math" panose="02040503050406030204" pitchFamily="18" charset="0"/>
                          </a:rPr>
                          <m:t>𝑆</m:t>
                        </m:r>
                      </m:sub>
                    </m:sSub>
                  </m:oMath>
                </a14:m>
                <a:r>
                  <a:rPr lang="en-US" sz="1400" dirty="0"/>
                  <a:t> .</a:t>
                </a:r>
                <a:endParaRPr lang="it-IT" sz="1400" dirty="0"/>
              </a:p>
            </p:txBody>
          </p:sp>
        </mc:Choice>
        <mc:Fallback xmlns="">
          <p:sp>
            <p:nvSpPr>
              <p:cNvPr id="11" name="TextBox 10">
                <a:extLst>
                  <a:ext uri="{FF2B5EF4-FFF2-40B4-BE49-F238E27FC236}">
                    <a16:creationId xmlns:a16="http://schemas.microsoft.com/office/drawing/2014/main" id="{FC760234-7635-02C3-0B23-66816B04422F}"/>
                  </a:ext>
                </a:extLst>
              </p:cNvPr>
              <p:cNvSpPr txBox="1">
                <a:spLocks noRot="1" noChangeAspect="1" noMove="1" noResize="1" noEditPoints="1" noAdjustHandles="1" noChangeArrowheads="1" noChangeShapeType="1" noTextEdit="1"/>
              </p:cNvSpPr>
              <p:nvPr/>
            </p:nvSpPr>
            <p:spPr>
              <a:xfrm>
                <a:off x="51533" y="4609856"/>
                <a:ext cx="7265255" cy="307777"/>
              </a:xfrm>
              <a:prstGeom prst="rect">
                <a:avLst/>
              </a:prstGeom>
              <a:blipFill>
                <a:blip r:embed="rId7"/>
                <a:stretch>
                  <a:fillRect l="-252" t="-3922" b="-19608"/>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DDCEBC1-7866-54CA-C343-C97565F36644}"/>
                  </a:ext>
                </a:extLst>
              </p:cNvPr>
              <p:cNvSpPr txBox="1"/>
              <p:nvPr/>
            </p:nvSpPr>
            <p:spPr>
              <a:xfrm>
                <a:off x="215900" y="118011"/>
                <a:ext cx="11760200" cy="800219"/>
              </a:xfrm>
              <a:prstGeom prst="rect">
                <a:avLst/>
              </a:prstGeom>
              <a:noFill/>
            </p:spPr>
            <p:txBody>
              <a:bodyPr wrap="square">
                <a:spAutoFit/>
              </a:bodyPr>
              <a:lstStyle/>
              <a:p>
                <a:r>
                  <a:rPr lang="it-IT" sz="2800" b="1" dirty="0">
                    <a:solidFill>
                      <a:schemeClr val="accent1"/>
                    </a:solidFill>
                    <a:effectLst>
                      <a:outerShdw blurRad="38100" dist="38100" dir="2700000" algn="tl">
                        <a:srgbClr val="000000">
                          <a:alpha val="43137"/>
                        </a:srgbClr>
                      </a:outerShdw>
                    </a:effectLst>
                  </a:rPr>
                  <a:t>Effect of </a:t>
                </a:r>
                <a14:m>
                  <m:oMath xmlns:m="http://schemas.openxmlformats.org/officeDocument/2006/math">
                    <m:sSub>
                      <m:sSubPr>
                        <m:ctrlPr>
                          <a:rPr lang="it-IT" sz="2400" i="1">
                            <a:latin typeface="Cambria Math" panose="02040503050406030204" pitchFamily="18" charset="0"/>
                          </a:rPr>
                        </m:ctrlPr>
                      </m:sSubPr>
                      <m:e>
                        <m:r>
                          <a:rPr lang="it-IT" sz="2400" i="1">
                            <a:latin typeface="Cambria Math" panose="02040503050406030204" pitchFamily="18" charset="0"/>
                          </a:rPr>
                          <m:t> </m:t>
                        </m:r>
                        <m:r>
                          <a:rPr lang="it-IT" sz="2400" i="1">
                            <a:latin typeface="Cambria Math" panose="02040503050406030204" pitchFamily="18" charset="0"/>
                          </a:rPr>
                          <m:t>𝐾</m:t>
                        </m:r>
                      </m:e>
                      <m:sub>
                        <m:r>
                          <a:rPr lang="it-IT" sz="2400" i="1">
                            <a:latin typeface="Cambria Math" panose="02040503050406030204" pitchFamily="18" charset="0"/>
                          </a:rPr>
                          <m:t>𝐼</m:t>
                        </m:r>
                        <m:r>
                          <a:rPr lang="it-IT" sz="2400" i="1">
                            <a:latin typeface="Cambria Math" panose="02040503050406030204" pitchFamily="18" charset="0"/>
                          </a:rPr>
                          <m:t>→</m:t>
                        </m:r>
                        <m:r>
                          <a:rPr lang="it-IT" sz="2400" i="1">
                            <a:latin typeface="Cambria Math" panose="02040503050406030204" pitchFamily="18" charset="0"/>
                          </a:rPr>
                          <m:t>𝑆</m:t>
                        </m:r>
                      </m:sub>
                    </m:sSub>
                  </m:oMath>
                </a14:m>
                <a:r>
                  <a:rPr lang="it-IT" sz="2400" dirty="0"/>
                  <a:t> and </a:t>
                </a:r>
                <a14:m>
                  <m:oMath xmlns:m="http://schemas.openxmlformats.org/officeDocument/2006/math">
                    <m:sSub>
                      <m:sSubPr>
                        <m:ctrlPr>
                          <a:rPr lang="it-IT" sz="2400" i="1">
                            <a:latin typeface="Cambria Math" panose="02040503050406030204" pitchFamily="18" charset="0"/>
                          </a:rPr>
                        </m:ctrlPr>
                      </m:sSubPr>
                      <m:e>
                        <m:r>
                          <a:rPr lang="it-IT" sz="2400" i="1">
                            <a:latin typeface="Cambria Math" panose="02040503050406030204" pitchFamily="18" charset="0"/>
                          </a:rPr>
                          <m:t>𝐾</m:t>
                        </m:r>
                      </m:e>
                      <m:sub>
                        <m:r>
                          <a:rPr lang="it-IT" sz="2400" i="1">
                            <a:latin typeface="Cambria Math" panose="02040503050406030204" pitchFamily="18" charset="0"/>
                          </a:rPr>
                          <m:t>𝑅</m:t>
                        </m:r>
                        <m:r>
                          <a:rPr lang="it-IT" sz="2400" i="1">
                            <a:latin typeface="Cambria Math" panose="02040503050406030204" pitchFamily="18" charset="0"/>
                          </a:rPr>
                          <m:t>→</m:t>
                        </m:r>
                        <m:r>
                          <a:rPr lang="it-IT" sz="2400" i="1">
                            <a:latin typeface="Cambria Math" panose="02040503050406030204" pitchFamily="18" charset="0"/>
                          </a:rPr>
                          <m:t>𝑆</m:t>
                        </m:r>
                      </m:sub>
                    </m:sSub>
                  </m:oMath>
                </a14:m>
                <a:r>
                  <a:rPr lang="it-IT" sz="2400" dirty="0"/>
                  <a:t>  </a:t>
                </a:r>
                <a:r>
                  <a:rPr lang="it-IT" sz="2800" b="1" dirty="0">
                    <a:solidFill>
                      <a:schemeClr val="accent1"/>
                    </a:solidFill>
                    <a:effectLst>
                      <a:outerShdw blurRad="38100" dist="38100" dir="2700000" algn="tl">
                        <a:srgbClr val="000000">
                          <a:alpha val="43137"/>
                        </a:srgbClr>
                      </a:outerShdw>
                    </a:effectLst>
                  </a:rPr>
                  <a:t>on the </a:t>
                </a:r>
                <a:r>
                  <a:rPr lang="it-IT" sz="2800" b="1" dirty="0" err="1">
                    <a:solidFill>
                      <a:schemeClr val="accent1"/>
                    </a:solidFill>
                    <a:effectLst>
                      <a:outerShdw blurRad="38100" dist="38100" dir="2700000" algn="tl">
                        <a:srgbClr val="000000">
                          <a:alpha val="43137"/>
                        </a:srgbClr>
                      </a:outerShdw>
                    </a:effectLst>
                  </a:rPr>
                  <a:t>system’s</a:t>
                </a:r>
                <a:r>
                  <a:rPr lang="it-IT" sz="2800" b="1" dirty="0">
                    <a:solidFill>
                      <a:schemeClr val="accent1"/>
                    </a:solidFill>
                    <a:effectLst>
                      <a:outerShdw blurRad="38100" dist="38100" dir="2700000" algn="tl">
                        <a:srgbClr val="000000">
                          <a:alpha val="43137"/>
                        </a:srgbClr>
                      </a:outerShdw>
                    </a:effectLst>
                  </a:rPr>
                  <a:t> </a:t>
                </a:r>
                <a:r>
                  <a:rPr lang="it-IT" sz="2800" b="1" dirty="0" err="1">
                    <a:solidFill>
                      <a:schemeClr val="accent1"/>
                    </a:solidFill>
                    <a:effectLst>
                      <a:outerShdw blurRad="38100" dist="38100" dir="2700000" algn="tl">
                        <a:srgbClr val="000000">
                          <a:alpha val="43137"/>
                        </a:srgbClr>
                      </a:outerShdw>
                    </a:effectLst>
                  </a:rPr>
                  <a:t>stablity</a:t>
                </a:r>
                <a:endParaRPr lang="it-IT" sz="2400" b="1" dirty="0">
                  <a:solidFill>
                    <a:schemeClr val="accent1"/>
                  </a:solidFill>
                  <a:effectLst>
                    <a:outerShdw blurRad="38100" dist="38100" dir="2700000" algn="tl">
                      <a:srgbClr val="000000">
                        <a:alpha val="43137"/>
                      </a:srgbClr>
                    </a:outerShdw>
                  </a:effectLst>
                </a:endParaRPr>
              </a:p>
              <a:p>
                <a:endParaRPr lang="it-IT" dirty="0"/>
              </a:p>
            </p:txBody>
          </p:sp>
        </mc:Choice>
        <mc:Fallback xmlns="">
          <p:sp>
            <p:nvSpPr>
              <p:cNvPr id="3" name="TextBox 2">
                <a:extLst>
                  <a:ext uri="{FF2B5EF4-FFF2-40B4-BE49-F238E27FC236}">
                    <a16:creationId xmlns:a16="http://schemas.microsoft.com/office/drawing/2014/main" id="{CDDCEBC1-7866-54CA-C343-C97565F36644}"/>
                  </a:ext>
                </a:extLst>
              </p:cNvPr>
              <p:cNvSpPr txBox="1">
                <a:spLocks noRot="1" noChangeAspect="1" noMove="1" noResize="1" noEditPoints="1" noAdjustHandles="1" noChangeArrowheads="1" noChangeShapeType="1" noTextEdit="1"/>
              </p:cNvSpPr>
              <p:nvPr/>
            </p:nvSpPr>
            <p:spPr>
              <a:xfrm>
                <a:off x="215900" y="118011"/>
                <a:ext cx="11760200" cy="800219"/>
              </a:xfrm>
              <a:prstGeom prst="rect">
                <a:avLst/>
              </a:prstGeom>
              <a:blipFill>
                <a:blip r:embed="rId8"/>
                <a:stretch>
                  <a:fillRect l="-1088" t="-7576"/>
                </a:stretch>
              </a:blipFill>
            </p:spPr>
            <p:txBody>
              <a:bodyPr/>
              <a:lstStyle/>
              <a:p>
                <a:r>
                  <a:rPr lang="it-IT">
                    <a:noFill/>
                  </a:rPr>
                  <a:t> </a:t>
                </a:r>
              </a:p>
            </p:txBody>
          </p:sp>
        </mc:Fallback>
      </mc:AlternateContent>
    </p:spTree>
    <p:extLst>
      <p:ext uri="{BB962C8B-B14F-4D97-AF65-F5344CB8AC3E}">
        <p14:creationId xmlns:p14="http://schemas.microsoft.com/office/powerpoint/2010/main" val="1845274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9425002F-1F0E-43E6-8F87-869F4D85B5D6}"/>
              </a:ext>
            </a:extLst>
          </p:cNvPr>
          <p:cNvSpPr txBox="1"/>
          <p:nvPr/>
        </p:nvSpPr>
        <p:spPr>
          <a:xfrm>
            <a:off x="583782" y="529300"/>
            <a:ext cx="6802537" cy="5816977"/>
          </a:xfrm>
          <a:prstGeom prst="rect">
            <a:avLst/>
          </a:prstGeom>
          <a:noFill/>
        </p:spPr>
        <p:txBody>
          <a:bodyPr wrap="square">
            <a:spAutoFit/>
          </a:bodyPr>
          <a:lstStyle/>
          <a:p>
            <a:r>
              <a:rPr lang="en-US" sz="3200" b="1" dirty="0">
                <a:solidFill>
                  <a:schemeClr val="accent1"/>
                </a:solidFill>
                <a:effectLst>
                  <a:outerShdw blurRad="38100" dist="38100" dir="2700000" algn="tl">
                    <a:srgbClr val="000000">
                      <a:alpha val="43137"/>
                    </a:srgbClr>
                  </a:outerShdw>
                </a:effectLst>
              </a:rPr>
              <a:t>PURPOSES OF THE  MODEL :</a:t>
            </a:r>
          </a:p>
          <a:p>
            <a:endParaRPr lang="en-US" sz="2800" b="1" dirty="0">
              <a:solidFill>
                <a:schemeClr val="accent1"/>
              </a:solidFill>
              <a:effectLst>
                <a:outerShdw blurRad="38100" dist="38100" dir="2700000" algn="tl">
                  <a:srgbClr val="000000">
                    <a:alpha val="43137"/>
                  </a:srgbClr>
                </a:outerShdw>
              </a:effectLst>
            </a:endParaRPr>
          </a:p>
          <a:p>
            <a:pPr marL="285750" indent="-285750">
              <a:buFontTx/>
              <a:buChar char="-"/>
            </a:pPr>
            <a:r>
              <a:rPr lang="en-US" sz="2000" dirty="0"/>
              <a:t>D</a:t>
            </a:r>
            <a:r>
              <a:rPr lang="it-IT" sz="2000" dirty="0" err="1"/>
              <a:t>escription</a:t>
            </a:r>
            <a:r>
              <a:rPr lang="it-IT" sz="2000" dirty="0"/>
              <a:t> and </a:t>
            </a:r>
            <a:r>
              <a:rPr lang="it-IT" sz="2000" dirty="0" err="1"/>
              <a:t>simulation</a:t>
            </a:r>
            <a:r>
              <a:rPr lang="it-IT" sz="2000" dirty="0"/>
              <a:t> of the </a:t>
            </a:r>
            <a:r>
              <a:rPr lang="it-IT" sz="2000" dirty="0" err="1"/>
              <a:t>course</a:t>
            </a:r>
            <a:r>
              <a:rPr lang="it-IT" sz="2000" dirty="0"/>
              <a:t> of </a:t>
            </a:r>
            <a:r>
              <a:rPr lang="it-IT" sz="2000" dirty="0" err="1"/>
              <a:t>acquired</a:t>
            </a:r>
            <a:r>
              <a:rPr lang="it-IT" sz="2000" dirty="0"/>
              <a:t> </a:t>
            </a:r>
            <a:r>
              <a:rPr lang="it-IT" sz="2000" dirty="0" err="1"/>
              <a:t>epilepsy</a:t>
            </a:r>
            <a:r>
              <a:rPr lang="it-IT" sz="2000" dirty="0"/>
              <a:t> </a:t>
            </a:r>
            <a:r>
              <a:rPr lang="it-IT" sz="2000" dirty="0" err="1"/>
              <a:t>development</a:t>
            </a:r>
            <a:r>
              <a:rPr lang="it-IT" sz="2000" dirty="0"/>
              <a:t> </a:t>
            </a:r>
            <a:r>
              <a:rPr lang="it-IT" sz="2000" dirty="0" err="1"/>
              <a:t>caused</a:t>
            </a:r>
            <a:r>
              <a:rPr lang="it-IT" sz="2000" dirty="0"/>
              <a:t> by the </a:t>
            </a:r>
            <a:r>
              <a:rPr lang="it-IT" sz="2000" dirty="0" err="1"/>
              <a:t>most</a:t>
            </a:r>
            <a:r>
              <a:rPr lang="it-IT" sz="2000" dirty="0"/>
              <a:t> common </a:t>
            </a:r>
            <a:r>
              <a:rPr lang="it-IT" sz="2000" dirty="0" err="1"/>
              <a:t>types</a:t>
            </a:r>
            <a:r>
              <a:rPr lang="it-IT" sz="2000" dirty="0"/>
              <a:t> of </a:t>
            </a:r>
            <a:r>
              <a:rPr lang="it-IT" sz="2000" dirty="0" err="1"/>
              <a:t>neural</a:t>
            </a:r>
            <a:r>
              <a:rPr lang="it-IT" sz="2000" dirty="0"/>
              <a:t> </a:t>
            </a:r>
            <a:r>
              <a:rPr lang="it-IT" sz="2000" dirty="0" err="1"/>
              <a:t>injuries</a:t>
            </a:r>
            <a:r>
              <a:rPr lang="it-IT" sz="2000" dirty="0"/>
              <a:t> </a:t>
            </a:r>
            <a:r>
              <a:rPr lang="it-IT" sz="2000" dirty="0" err="1"/>
              <a:t>using</a:t>
            </a:r>
            <a:r>
              <a:rPr lang="it-IT" sz="2000" dirty="0"/>
              <a:t> a single </a:t>
            </a:r>
            <a:r>
              <a:rPr lang="it-IT" sz="2000" dirty="0" err="1"/>
              <a:t>parameter</a:t>
            </a:r>
            <a:r>
              <a:rPr lang="it-IT" sz="2000" dirty="0"/>
              <a:t> set.</a:t>
            </a:r>
          </a:p>
          <a:p>
            <a:endParaRPr lang="it-IT" sz="2000" dirty="0"/>
          </a:p>
          <a:p>
            <a:pPr marL="285750" indent="-285750">
              <a:buFontTx/>
              <a:buChar char="-"/>
            </a:pPr>
            <a:r>
              <a:rPr lang="it-IT" sz="2000" dirty="0" err="1"/>
              <a:t>It</a:t>
            </a:r>
            <a:r>
              <a:rPr lang="it-IT" sz="2000" dirty="0"/>
              <a:t> accounts for the </a:t>
            </a:r>
            <a:r>
              <a:rPr lang="it-IT" sz="2000" dirty="0" err="1"/>
              <a:t>complex</a:t>
            </a:r>
            <a:r>
              <a:rPr lang="it-IT" sz="2000" dirty="0"/>
              <a:t> </a:t>
            </a:r>
            <a:r>
              <a:rPr lang="it-IT" sz="2000" dirty="0" err="1"/>
              <a:t>epileptogenic</a:t>
            </a:r>
            <a:r>
              <a:rPr lang="it-IT" sz="2000" dirty="0"/>
              <a:t> </a:t>
            </a:r>
            <a:r>
              <a:rPr lang="it-IT" sz="2000" dirty="0" err="1"/>
              <a:t>role</a:t>
            </a:r>
            <a:r>
              <a:rPr lang="it-IT" sz="2000" dirty="0"/>
              <a:t> of </a:t>
            </a:r>
            <a:r>
              <a:rPr lang="it-IT" sz="2000" dirty="0" err="1"/>
              <a:t>neuroimmune</a:t>
            </a:r>
            <a:r>
              <a:rPr lang="it-IT" sz="2000" dirty="0"/>
              <a:t> interactions.</a:t>
            </a:r>
          </a:p>
          <a:p>
            <a:endParaRPr lang="it-IT" sz="2000" dirty="0"/>
          </a:p>
          <a:p>
            <a:pPr marL="285750" indent="-285750">
              <a:buFontTx/>
              <a:buChar char="-"/>
            </a:pPr>
            <a:r>
              <a:rPr lang="it-IT" sz="2000" dirty="0" err="1"/>
              <a:t>It</a:t>
            </a:r>
            <a:r>
              <a:rPr lang="it-IT" sz="2000" dirty="0"/>
              <a:t> </a:t>
            </a:r>
            <a:r>
              <a:rPr lang="it-IT" sz="2000" dirty="0" err="1"/>
              <a:t>suggests</a:t>
            </a:r>
            <a:r>
              <a:rPr lang="it-IT" sz="2000" dirty="0"/>
              <a:t> an </a:t>
            </a:r>
            <a:r>
              <a:rPr lang="it-IT" sz="2000" dirty="0" err="1"/>
              <a:t>explanation</a:t>
            </a:r>
            <a:r>
              <a:rPr lang="it-IT" sz="2000" dirty="0"/>
              <a:t> for </a:t>
            </a:r>
            <a:r>
              <a:rPr lang="it-IT" sz="2000" dirty="0" err="1"/>
              <a:t>why</a:t>
            </a:r>
            <a:r>
              <a:rPr lang="it-IT" sz="2000" dirty="0"/>
              <a:t> the </a:t>
            </a:r>
            <a:r>
              <a:rPr lang="it-IT" sz="2000" dirty="0" err="1"/>
              <a:t>development</a:t>
            </a:r>
            <a:r>
              <a:rPr lang="it-IT" sz="2000" dirty="0"/>
              <a:t> of </a:t>
            </a:r>
            <a:r>
              <a:rPr lang="it-IT" sz="2000" dirty="0" err="1"/>
              <a:t>epilepsy</a:t>
            </a:r>
            <a:r>
              <a:rPr lang="it-IT" sz="2000" dirty="0"/>
              <a:t> </a:t>
            </a:r>
            <a:r>
              <a:rPr lang="it-IT" sz="2000" dirty="0" err="1"/>
              <a:t>may</a:t>
            </a:r>
            <a:r>
              <a:rPr lang="it-IT" sz="2000" dirty="0"/>
              <a:t> take </a:t>
            </a:r>
            <a:r>
              <a:rPr lang="it-IT" sz="2000" dirty="0" err="1"/>
              <a:t>months</a:t>
            </a:r>
            <a:r>
              <a:rPr lang="it-IT" sz="2000" dirty="0"/>
              <a:t> or </a:t>
            </a:r>
            <a:r>
              <a:rPr lang="it-IT" sz="2000" dirty="0" err="1"/>
              <a:t>years</a:t>
            </a:r>
            <a:r>
              <a:rPr lang="it-IT" sz="2000" dirty="0"/>
              <a:t> after the </a:t>
            </a:r>
            <a:r>
              <a:rPr lang="it-IT" sz="2000" dirty="0" err="1"/>
              <a:t>triggering</a:t>
            </a:r>
            <a:r>
              <a:rPr lang="it-IT" sz="2000" dirty="0"/>
              <a:t> </a:t>
            </a:r>
            <a:r>
              <a:rPr lang="it-IT" sz="2000" dirty="0" err="1"/>
              <a:t>injury</a:t>
            </a:r>
            <a:r>
              <a:rPr lang="it-IT" sz="2000" dirty="0"/>
              <a:t> in </a:t>
            </a:r>
            <a:r>
              <a:rPr lang="it-IT" sz="2000" dirty="0" err="1"/>
              <a:t>certain</a:t>
            </a:r>
            <a:r>
              <a:rPr lang="it-IT" sz="2000" dirty="0"/>
              <a:t> </a:t>
            </a:r>
            <a:r>
              <a:rPr lang="it-IT" sz="2000" dirty="0" err="1"/>
              <a:t>cases</a:t>
            </a:r>
            <a:r>
              <a:rPr lang="it-IT" sz="2000" dirty="0"/>
              <a:t>. </a:t>
            </a:r>
          </a:p>
          <a:p>
            <a:endParaRPr lang="it-IT" sz="2000" dirty="0"/>
          </a:p>
          <a:p>
            <a:pPr marL="285750" indent="-285750">
              <a:buFontTx/>
              <a:buChar char="-"/>
            </a:pPr>
            <a:r>
              <a:rPr lang="it-IT" sz="2000" dirty="0" err="1"/>
              <a:t>It</a:t>
            </a:r>
            <a:r>
              <a:rPr lang="it-IT" sz="2000" dirty="0"/>
              <a:t> </a:t>
            </a:r>
            <a:r>
              <a:rPr lang="it-IT" sz="2000" dirty="0" err="1"/>
              <a:t>provides</a:t>
            </a:r>
            <a:r>
              <a:rPr lang="it-IT" sz="2000" dirty="0"/>
              <a:t> insights </a:t>
            </a:r>
            <a:r>
              <a:rPr lang="it-IT" sz="2000" dirty="0" err="1"/>
              <a:t>into</a:t>
            </a:r>
            <a:r>
              <a:rPr lang="it-IT" sz="2000" dirty="0"/>
              <a:t> the general </a:t>
            </a:r>
            <a:r>
              <a:rPr lang="it-IT" sz="2000" dirty="0" err="1"/>
              <a:t>principles</a:t>
            </a:r>
            <a:r>
              <a:rPr lang="it-IT" sz="2000" dirty="0"/>
              <a:t> of EPG and </a:t>
            </a:r>
            <a:r>
              <a:rPr lang="it-IT" sz="2000" dirty="0" err="1"/>
              <a:t>allows</a:t>
            </a:r>
            <a:r>
              <a:rPr lang="it-IT" sz="2000" dirty="0"/>
              <a:t> </a:t>
            </a:r>
            <a:r>
              <a:rPr lang="it-IT" sz="2000" dirty="0" err="1"/>
              <a:t>us</a:t>
            </a:r>
            <a:r>
              <a:rPr lang="it-IT" sz="2000" dirty="0"/>
              <a:t> to generate </a:t>
            </a:r>
            <a:r>
              <a:rPr lang="it-IT" sz="2000" dirty="0" err="1"/>
              <a:t>testable</a:t>
            </a:r>
            <a:r>
              <a:rPr lang="it-IT" sz="2000" dirty="0"/>
              <a:t> </a:t>
            </a:r>
            <a:r>
              <a:rPr lang="it-IT" sz="2000" dirty="0" err="1"/>
              <a:t>predictions</a:t>
            </a:r>
            <a:r>
              <a:rPr lang="it-IT" sz="2000" dirty="0"/>
              <a:t> for </a:t>
            </a:r>
            <a:r>
              <a:rPr lang="it-IT" sz="2000" dirty="0" err="1"/>
              <a:t>different</a:t>
            </a:r>
            <a:r>
              <a:rPr lang="it-IT" sz="2000" dirty="0"/>
              <a:t> </a:t>
            </a:r>
            <a:r>
              <a:rPr lang="it-IT" sz="2000" dirty="0" err="1"/>
              <a:t>therapeutic</a:t>
            </a:r>
            <a:r>
              <a:rPr lang="it-IT" sz="2000" dirty="0"/>
              <a:t> strategies.</a:t>
            </a:r>
            <a:endParaRPr lang="en-US" sz="2000" dirty="0"/>
          </a:p>
          <a:p>
            <a:endParaRPr lang="it-IT" sz="2800" b="1" dirty="0">
              <a:solidFill>
                <a:schemeClr val="accent1"/>
              </a:solidFill>
              <a:effectLst>
                <a:outerShdw blurRad="38100" dist="38100" dir="2700000" algn="tl">
                  <a:srgbClr val="000000">
                    <a:alpha val="43137"/>
                  </a:srgbClr>
                </a:outerShdw>
              </a:effectLst>
            </a:endParaRPr>
          </a:p>
        </p:txBody>
      </p:sp>
      <p:cxnSp>
        <p:nvCxnSpPr>
          <p:cNvPr id="4" name="Connettore 2 3">
            <a:extLst>
              <a:ext uri="{FF2B5EF4-FFF2-40B4-BE49-F238E27FC236}">
                <a16:creationId xmlns:a16="http://schemas.microsoft.com/office/drawing/2014/main" id="{ADF88E86-161C-1422-A411-3994917B9179}"/>
              </a:ext>
            </a:extLst>
          </p:cNvPr>
          <p:cNvCxnSpPr>
            <a:cxnSpLocks/>
          </p:cNvCxnSpPr>
          <p:nvPr/>
        </p:nvCxnSpPr>
        <p:spPr>
          <a:xfrm>
            <a:off x="7386319" y="1584960"/>
            <a:ext cx="11887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ttangolo 5">
            <a:extLst>
              <a:ext uri="{FF2B5EF4-FFF2-40B4-BE49-F238E27FC236}">
                <a16:creationId xmlns:a16="http://schemas.microsoft.com/office/drawing/2014/main" id="{F89E4398-C348-76C5-7ECE-5A3A83AB35E1}"/>
              </a:ext>
            </a:extLst>
          </p:cNvPr>
          <p:cNvSpPr/>
          <p:nvPr/>
        </p:nvSpPr>
        <p:spPr>
          <a:xfrm>
            <a:off x="8668394" y="878250"/>
            <a:ext cx="2769018" cy="14134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CasellaDiTesto 6">
            <a:extLst>
              <a:ext uri="{FF2B5EF4-FFF2-40B4-BE49-F238E27FC236}">
                <a16:creationId xmlns:a16="http://schemas.microsoft.com/office/drawing/2014/main" id="{CA40645C-6BEC-9543-739D-6FA6ABBEC297}"/>
              </a:ext>
            </a:extLst>
          </p:cNvPr>
          <p:cNvSpPr txBox="1"/>
          <p:nvPr/>
        </p:nvSpPr>
        <p:spPr>
          <a:xfrm>
            <a:off x="8668394" y="923240"/>
            <a:ext cx="2545498" cy="1323439"/>
          </a:xfrm>
          <a:prstGeom prst="rect">
            <a:avLst/>
          </a:prstGeom>
          <a:noFill/>
        </p:spPr>
        <p:txBody>
          <a:bodyPr wrap="square" rtlCol="0">
            <a:spAutoFit/>
          </a:bodyPr>
          <a:lstStyle/>
          <a:p>
            <a:r>
              <a:rPr lang="it-IT" sz="1600" dirty="0"/>
              <a:t>-TMEV mouse model.</a:t>
            </a:r>
          </a:p>
          <a:p>
            <a:r>
              <a:rPr lang="it-IT" sz="1600" dirty="0"/>
              <a:t>-Pilocarpine SE </a:t>
            </a:r>
            <a:r>
              <a:rPr lang="it-IT" sz="1600" dirty="0" err="1"/>
              <a:t>rodent</a:t>
            </a:r>
            <a:r>
              <a:rPr lang="it-IT" sz="1600" dirty="0"/>
              <a:t> model</a:t>
            </a:r>
          </a:p>
          <a:p>
            <a:r>
              <a:rPr lang="it-IT" sz="1600" dirty="0"/>
              <a:t>-BBB disruption </a:t>
            </a:r>
            <a:r>
              <a:rPr lang="it-IT" sz="1600" dirty="0" err="1"/>
              <a:t>rodent</a:t>
            </a:r>
            <a:r>
              <a:rPr lang="it-IT" sz="1600" dirty="0"/>
              <a:t> model.</a:t>
            </a:r>
          </a:p>
        </p:txBody>
      </p:sp>
    </p:spTree>
    <p:extLst>
      <p:ext uri="{BB962C8B-B14F-4D97-AF65-F5344CB8AC3E}">
        <p14:creationId xmlns:p14="http://schemas.microsoft.com/office/powerpoint/2010/main" val="41200420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75B584-1D35-E3FD-B4B0-E2509245DB45}"/>
              </a:ext>
            </a:extLst>
          </p:cNvPr>
          <p:cNvSpPr txBox="1"/>
          <p:nvPr/>
        </p:nvSpPr>
        <p:spPr>
          <a:xfrm>
            <a:off x="445538" y="949003"/>
            <a:ext cx="10247344" cy="1200329"/>
          </a:xfrm>
          <a:prstGeom prst="rect">
            <a:avLst/>
          </a:prstGeom>
          <a:noFill/>
        </p:spPr>
        <p:txBody>
          <a:bodyPr wrap="square">
            <a:spAutoFit/>
          </a:bodyPr>
          <a:lstStyle/>
          <a:p>
            <a:pPr marL="285750" indent="-285750">
              <a:buFont typeface="Arial" panose="020B0604020202020204" pitchFamily="34" charset="0"/>
              <a:buChar char="•"/>
            </a:pPr>
            <a:r>
              <a:rPr lang="it-IT" dirty="0"/>
              <a:t>the multi </a:t>
            </a:r>
            <a:r>
              <a:rPr lang="it-IT" dirty="0" err="1"/>
              <a:t>causal</a:t>
            </a:r>
            <a:r>
              <a:rPr lang="it-IT" dirty="0"/>
              <a:t> and </a:t>
            </a:r>
            <a:r>
              <a:rPr lang="it-IT" dirty="0" err="1"/>
              <a:t>stochastic</a:t>
            </a:r>
            <a:r>
              <a:rPr lang="it-IT" dirty="0"/>
              <a:t> nature of </a:t>
            </a:r>
            <a:r>
              <a:rPr lang="it-IT" dirty="0" err="1"/>
              <a:t>epilepsy</a:t>
            </a:r>
            <a:r>
              <a:rPr lang="it-IT" dirty="0"/>
              <a:t>.</a:t>
            </a:r>
          </a:p>
          <a:p>
            <a:pPr marL="285750" indent="-285750">
              <a:buFont typeface="Arial" panose="020B0604020202020204" pitchFamily="34" charset="0"/>
              <a:buChar char="•"/>
            </a:pPr>
            <a:r>
              <a:rPr lang="en-US" dirty="0"/>
              <a:t>the existence of two stable fixed points, representing the healthy state and the state of developed epilepsy</a:t>
            </a:r>
          </a:p>
          <a:p>
            <a:pPr marL="285750" indent="-285750">
              <a:buFont typeface="Arial" panose="020B0604020202020204" pitchFamily="34" charset="0"/>
              <a:buChar char="•"/>
            </a:pPr>
            <a:r>
              <a:rPr lang="en-US" dirty="0"/>
              <a:t>explanation for the emergence of long timescales despite time-limited injuries </a:t>
            </a:r>
          </a:p>
          <a:p>
            <a:pPr marL="285750" indent="-285750">
              <a:buFont typeface="Arial" panose="020B0604020202020204" pitchFamily="34" charset="0"/>
              <a:buChar char="•"/>
            </a:pPr>
            <a:r>
              <a:rPr lang="en-US" dirty="0"/>
              <a:t>injury specific time courses</a:t>
            </a:r>
            <a:endParaRPr lang="it-IT" dirty="0"/>
          </a:p>
        </p:txBody>
      </p:sp>
      <p:sp>
        <p:nvSpPr>
          <p:cNvPr id="6" name="TextBox 5">
            <a:extLst>
              <a:ext uri="{FF2B5EF4-FFF2-40B4-BE49-F238E27FC236}">
                <a16:creationId xmlns:a16="http://schemas.microsoft.com/office/drawing/2014/main" id="{64C29B8B-5CC9-7208-D3ED-17D55C64D367}"/>
              </a:ext>
            </a:extLst>
          </p:cNvPr>
          <p:cNvSpPr txBox="1"/>
          <p:nvPr/>
        </p:nvSpPr>
        <p:spPr>
          <a:xfrm>
            <a:off x="445538" y="2994735"/>
            <a:ext cx="6097554" cy="461665"/>
          </a:xfrm>
          <a:prstGeom prst="rect">
            <a:avLst/>
          </a:prstGeom>
          <a:noFill/>
        </p:spPr>
        <p:txBody>
          <a:bodyPr wrap="square">
            <a:spAutoFit/>
          </a:bodyPr>
          <a:lstStyle/>
          <a:p>
            <a:r>
              <a:rPr lang="it-IT" sz="2400" b="1" dirty="0">
                <a:solidFill>
                  <a:schemeClr val="accent1"/>
                </a:solidFill>
                <a:effectLst>
                  <a:outerShdw blurRad="38100" dist="38100" dir="2700000" algn="tl">
                    <a:srgbClr val="000000">
                      <a:alpha val="43137"/>
                    </a:srgbClr>
                  </a:outerShdw>
                </a:effectLst>
              </a:rPr>
              <a:t>Limits of the study</a:t>
            </a:r>
            <a:endParaRPr lang="it-IT" sz="2400" dirty="0"/>
          </a:p>
        </p:txBody>
      </p:sp>
      <p:sp>
        <p:nvSpPr>
          <p:cNvPr id="2" name="TextBox 1">
            <a:extLst>
              <a:ext uri="{FF2B5EF4-FFF2-40B4-BE49-F238E27FC236}">
                <a16:creationId xmlns:a16="http://schemas.microsoft.com/office/drawing/2014/main" id="{BD55A9A2-1C6E-9A30-4B84-FCCEF4634864}"/>
              </a:ext>
            </a:extLst>
          </p:cNvPr>
          <p:cNvSpPr txBox="1"/>
          <p:nvPr/>
        </p:nvSpPr>
        <p:spPr>
          <a:xfrm>
            <a:off x="445538" y="308302"/>
            <a:ext cx="6097554" cy="461665"/>
          </a:xfrm>
          <a:prstGeom prst="rect">
            <a:avLst/>
          </a:prstGeom>
          <a:noFill/>
        </p:spPr>
        <p:txBody>
          <a:bodyPr wrap="square">
            <a:spAutoFit/>
          </a:bodyPr>
          <a:lstStyle/>
          <a:p>
            <a:r>
              <a:rPr lang="en-US" sz="2400" b="1" dirty="0" err="1">
                <a:solidFill>
                  <a:schemeClr val="accent1"/>
                </a:solidFill>
                <a:effectLst>
                  <a:outerShdw blurRad="38100" dist="38100" dir="2700000" algn="tl">
                    <a:srgbClr val="000000">
                      <a:alpha val="43137"/>
                    </a:srgbClr>
                  </a:outerShdw>
                </a:effectLst>
              </a:rPr>
              <a:t>Prons</a:t>
            </a:r>
            <a:r>
              <a:rPr lang="en-US" sz="2400" b="1" dirty="0">
                <a:solidFill>
                  <a:schemeClr val="accent1"/>
                </a:solidFill>
                <a:effectLst>
                  <a:outerShdw blurRad="38100" dist="38100" dir="2700000" algn="tl">
                    <a:srgbClr val="000000">
                      <a:alpha val="43137"/>
                    </a:srgbClr>
                  </a:outerShdw>
                </a:effectLst>
              </a:rPr>
              <a:t> of the model</a:t>
            </a:r>
            <a:endParaRPr lang="it-IT" sz="2400" dirty="0"/>
          </a:p>
        </p:txBody>
      </p:sp>
      <p:sp>
        <p:nvSpPr>
          <p:cNvPr id="5" name="TextBox 4">
            <a:extLst>
              <a:ext uri="{FF2B5EF4-FFF2-40B4-BE49-F238E27FC236}">
                <a16:creationId xmlns:a16="http://schemas.microsoft.com/office/drawing/2014/main" id="{85FF5924-CF37-FE67-84E9-8A0B91C2A1B4}"/>
              </a:ext>
            </a:extLst>
          </p:cNvPr>
          <p:cNvSpPr txBox="1"/>
          <p:nvPr/>
        </p:nvSpPr>
        <p:spPr>
          <a:xfrm>
            <a:off x="445538" y="3797951"/>
            <a:ext cx="10247344" cy="1200329"/>
          </a:xfrm>
          <a:prstGeom prst="rect">
            <a:avLst/>
          </a:prstGeom>
          <a:noFill/>
        </p:spPr>
        <p:txBody>
          <a:bodyPr wrap="square">
            <a:spAutoFit/>
          </a:bodyPr>
          <a:lstStyle/>
          <a:p>
            <a:pPr marL="285750" indent="-285750">
              <a:buFont typeface="Arial" panose="020B0604020202020204" pitchFamily="34" charset="0"/>
              <a:buChar char="•"/>
            </a:pPr>
            <a:r>
              <a:rPr lang="it-IT" dirty="0" err="1"/>
              <a:t>not</a:t>
            </a:r>
            <a:r>
              <a:rPr lang="it-IT" dirty="0"/>
              <a:t> </a:t>
            </a:r>
            <a:r>
              <a:rPr lang="it-IT" dirty="0" err="1"/>
              <a:t>considering</a:t>
            </a:r>
            <a:r>
              <a:rPr lang="it-IT" dirty="0"/>
              <a:t> the </a:t>
            </a:r>
            <a:r>
              <a:rPr lang="it-IT" dirty="0" err="1"/>
              <a:t>genetic</a:t>
            </a:r>
            <a:r>
              <a:rPr lang="it-IT" dirty="0"/>
              <a:t> </a:t>
            </a:r>
            <a:r>
              <a:rPr lang="it-IT" dirty="0" err="1"/>
              <a:t>predisposition</a:t>
            </a:r>
            <a:endParaRPr lang="it-IT" dirty="0"/>
          </a:p>
          <a:p>
            <a:pPr marL="285750" indent="-285750">
              <a:buFont typeface="Arial" panose="020B0604020202020204" pitchFamily="34" charset="0"/>
              <a:buChar char="•"/>
            </a:pPr>
            <a:r>
              <a:rPr lang="it-IT" dirty="0" err="1"/>
              <a:t>neuroinflammation</a:t>
            </a:r>
            <a:r>
              <a:rPr lang="it-IT" dirty="0"/>
              <a:t> </a:t>
            </a:r>
            <a:r>
              <a:rPr lang="it-IT" dirty="0" err="1"/>
              <a:t>is</a:t>
            </a:r>
            <a:r>
              <a:rPr lang="it-IT" dirty="0"/>
              <a:t> </a:t>
            </a:r>
            <a:r>
              <a:rPr lang="it-IT" dirty="0" err="1"/>
              <a:t>very</a:t>
            </a:r>
            <a:r>
              <a:rPr lang="it-IT" dirty="0"/>
              <a:t> </a:t>
            </a:r>
            <a:r>
              <a:rPr lang="it-IT" dirty="0" err="1"/>
              <a:t>simple</a:t>
            </a:r>
            <a:endParaRPr lang="it-IT" dirty="0"/>
          </a:p>
          <a:p>
            <a:pPr marL="285750" indent="-285750">
              <a:buFont typeface="Arial" panose="020B0604020202020204" pitchFamily="34" charset="0"/>
              <a:buChar char="•"/>
            </a:pPr>
            <a:r>
              <a:rPr lang="it-IT" dirty="0" err="1"/>
              <a:t>not</a:t>
            </a:r>
            <a:r>
              <a:rPr lang="it-IT" dirty="0"/>
              <a:t> </a:t>
            </a:r>
            <a:r>
              <a:rPr lang="it-IT" dirty="0" err="1"/>
              <a:t>considering</a:t>
            </a:r>
            <a:r>
              <a:rPr lang="it-IT" dirty="0"/>
              <a:t> </a:t>
            </a:r>
            <a:r>
              <a:rPr lang="it-IT" dirty="0" err="1"/>
              <a:t>different</a:t>
            </a:r>
            <a:r>
              <a:rPr lang="it-IT" dirty="0"/>
              <a:t> </a:t>
            </a:r>
            <a:r>
              <a:rPr lang="it-IT" dirty="0" err="1"/>
              <a:t>kind</a:t>
            </a:r>
            <a:r>
              <a:rPr lang="it-IT" dirty="0"/>
              <a:t> of </a:t>
            </a:r>
            <a:r>
              <a:rPr lang="it-IT" dirty="0" err="1"/>
              <a:t>seizure</a:t>
            </a:r>
            <a:r>
              <a:rPr lang="it-IT" dirty="0"/>
              <a:t> </a:t>
            </a:r>
          </a:p>
          <a:p>
            <a:pPr marL="285750" indent="-285750">
              <a:buFont typeface="Arial" panose="020B0604020202020204" pitchFamily="34" charset="0"/>
              <a:buChar char="•"/>
            </a:pPr>
            <a:r>
              <a:rPr lang="it-IT" dirty="0"/>
              <a:t>brain </a:t>
            </a:r>
            <a:r>
              <a:rPr lang="it-IT" dirty="0" err="1"/>
              <a:t>is</a:t>
            </a:r>
            <a:r>
              <a:rPr lang="it-IT" dirty="0"/>
              <a:t> a </a:t>
            </a:r>
            <a:r>
              <a:rPr lang="it-IT" dirty="0" err="1"/>
              <a:t>very</a:t>
            </a:r>
            <a:r>
              <a:rPr lang="it-IT" dirty="0"/>
              <a:t> </a:t>
            </a:r>
            <a:r>
              <a:rPr lang="it-IT" dirty="0" err="1"/>
              <a:t>stochastic</a:t>
            </a:r>
            <a:r>
              <a:rPr lang="it-IT" dirty="0"/>
              <a:t> environment</a:t>
            </a:r>
          </a:p>
        </p:txBody>
      </p:sp>
    </p:spTree>
    <p:extLst>
      <p:ext uri="{BB962C8B-B14F-4D97-AF65-F5344CB8AC3E}">
        <p14:creationId xmlns:p14="http://schemas.microsoft.com/office/powerpoint/2010/main" val="2385374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BFC7C6-D76C-E1E5-8C3A-A90C068D3BC2}"/>
              </a:ext>
            </a:extLst>
          </p:cNvPr>
          <p:cNvSpPr txBox="1"/>
          <p:nvPr/>
        </p:nvSpPr>
        <p:spPr>
          <a:xfrm>
            <a:off x="152400" y="200075"/>
            <a:ext cx="10332720" cy="1477328"/>
          </a:xfrm>
          <a:prstGeom prst="rect">
            <a:avLst/>
          </a:prstGeom>
          <a:noFill/>
        </p:spPr>
        <p:txBody>
          <a:bodyPr wrap="square">
            <a:spAutoFit/>
          </a:bodyPr>
          <a:lstStyle/>
          <a:p>
            <a:r>
              <a:rPr lang="en-US" sz="1800" b="1" dirty="0">
                <a:solidFill>
                  <a:schemeClr val="accent1"/>
                </a:solidFill>
                <a:effectLst>
                  <a:outerShdw blurRad="38100" dist="38100" dir="2700000" algn="tl">
                    <a:srgbClr val="000000">
                      <a:alpha val="43137"/>
                    </a:srgbClr>
                  </a:outerShdw>
                </a:effectLst>
              </a:rPr>
              <a:t>Bibliography</a:t>
            </a:r>
          </a:p>
          <a:p>
            <a:endParaRPr lang="en-US" sz="1800" dirty="0"/>
          </a:p>
          <a:p>
            <a:r>
              <a:rPr lang="en-US" sz="1800" dirty="0" err="1"/>
              <a:t>Batulin</a:t>
            </a:r>
            <a:r>
              <a:rPr lang="en-US" sz="1800" dirty="0"/>
              <a:t> et al., </a:t>
            </a:r>
            <a:r>
              <a:rPr lang="en-US" sz="1800" dirty="0" err="1"/>
              <a:t>iScience</a:t>
            </a:r>
            <a:r>
              <a:rPr lang="en-US" sz="1800" dirty="0"/>
              <a:t> 25, 104343 June 17, 2022 The Author(s). doi.org/10.1016/ j.isci.2022.104343, </a:t>
            </a:r>
            <a:r>
              <a:rPr lang="en-US" dirty="0"/>
              <a:t>A mathematical model of neuroimmune interactions in </a:t>
            </a:r>
            <a:r>
              <a:rPr lang="en-US" dirty="0" err="1"/>
              <a:t>epileptogenesis</a:t>
            </a:r>
            <a:r>
              <a:rPr lang="en-US" dirty="0"/>
              <a:t> for discovering treatment strategies.</a:t>
            </a:r>
          </a:p>
          <a:p>
            <a:endParaRPr lang="en-US" sz="1800" dirty="0"/>
          </a:p>
        </p:txBody>
      </p:sp>
    </p:spTree>
    <p:extLst>
      <p:ext uri="{BB962C8B-B14F-4D97-AF65-F5344CB8AC3E}">
        <p14:creationId xmlns:p14="http://schemas.microsoft.com/office/powerpoint/2010/main" val="2564183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9425002F-1F0E-43E6-8F87-869F4D85B5D6}"/>
              </a:ext>
            </a:extLst>
          </p:cNvPr>
          <p:cNvSpPr txBox="1"/>
          <p:nvPr/>
        </p:nvSpPr>
        <p:spPr>
          <a:xfrm>
            <a:off x="583782" y="529300"/>
            <a:ext cx="6802537" cy="5755422"/>
          </a:xfrm>
          <a:prstGeom prst="rect">
            <a:avLst/>
          </a:prstGeom>
          <a:noFill/>
        </p:spPr>
        <p:txBody>
          <a:bodyPr wrap="square">
            <a:spAutoFit/>
          </a:bodyPr>
          <a:lstStyle/>
          <a:p>
            <a:r>
              <a:rPr lang="en-US" sz="3200" b="1" dirty="0">
                <a:solidFill>
                  <a:schemeClr val="accent1"/>
                </a:solidFill>
                <a:effectLst>
                  <a:outerShdw blurRad="38100" dist="38100" dir="2700000" algn="tl">
                    <a:srgbClr val="000000">
                      <a:alpha val="43137"/>
                    </a:srgbClr>
                  </a:outerShdw>
                </a:effectLst>
              </a:rPr>
              <a:t>PURPOSES OF THE  MODEL :</a:t>
            </a:r>
          </a:p>
          <a:p>
            <a:endParaRPr lang="en-US" sz="2800" b="1" dirty="0">
              <a:solidFill>
                <a:schemeClr val="accent1"/>
              </a:solidFill>
              <a:effectLst>
                <a:outerShdw blurRad="38100" dist="38100" dir="2700000" algn="tl">
                  <a:srgbClr val="000000">
                    <a:alpha val="43137"/>
                  </a:srgbClr>
                </a:outerShdw>
              </a:effectLst>
            </a:endParaRPr>
          </a:p>
          <a:p>
            <a:pPr marL="285750" indent="-285750">
              <a:buFontTx/>
              <a:buChar char="-"/>
            </a:pPr>
            <a:r>
              <a:rPr lang="en-US" sz="2000" dirty="0"/>
              <a:t>D</a:t>
            </a:r>
            <a:r>
              <a:rPr lang="it-IT" sz="2000" dirty="0" err="1"/>
              <a:t>escription</a:t>
            </a:r>
            <a:r>
              <a:rPr lang="it-IT" sz="2000" dirty="0"/>
              <a:t> and </a:t>
            </a:r>
            <a:r>
              <a:rPr lang="it-IT" sz="2000" dirty="0" err="1"/>
              <a:t>simulation</a:t>
            </a:r>
            <a:r>
              <a:rPr lang="it-IT" sz="2000" dirty="0"/>
              <a:t> of the </a:t>
            </a:r>
            <a:r>
              <a:rPr lang="it-IT" sz="2000" dirty="0" err="1"/>
              <a:t>course</a:t>
            </a:r>
            <a:r>
              <a:rPr lang="it-IT" sz="2000" dirty="0"/>
              <a:t> of </a:t>
            </a:r>
            <a:r>
              <a:rPr lang="it-IT" sz="2000" dirty="0" err="1"/>
              <a:t>acquired</a:t>
            </a:r>
            <a:r>
              <a:rPr lang="it-IT" sz="2000" dirty="0"/>
              <a:t> </a:t>
            </a:r>
            <a:r>
              <a:rPr lang="it-IT" sz="2000" dirty="0" err="1"/>
              <a:t>epilepsy</a:t>
            </a:r>
            <a:r>
              <a:rPr lang="it-IT" sz="2000" dirty="0"/>
              <a:t> </a:t>
            </a:r>
            <a:r>
              <a:rPr lang="it-IT" sz="2000" dirty="0" err="1"/>
              <a:t>development</a:t>
            </a:r>
            <a:r>
              <a:rPr lang="it-IT" sz="2000" dirty="0"/>
              <a:t> </a:t>
            </a:r>
            <a:r>
              <a:rPr lang="it-IT" sz="2000" dirty="0" err="1"/>
              <a:t>caused</a:t>
            </a:r>
            <a:r>
              <a:rPr lang="it-IT" sz="2000" dirty="0"/>
              <a:t> by the </a:t>
            </a:r>
            <a:r>
              <a:rPr lang="it-IT" sz="2000" dirty="0" err="1"/>
              <a:t>most</a:t>
            </a:r>
            <a:r>
              <a:rPr lang="it-IT" sz="2000" dirty="0"/>
              <a:t> common </a:t>
            </a:r>
            <a:r>
              <a:rPr lang="it-IT" sz="2000" dirty="0" err="1"/>
              <a:t>types</a:t>
            </a:r>
            <a:r>
              <a:rPr lang="it-IT" sz="2000" dirty="0"/>
              <a:t> of </a:t>
            </a:r>
            <a:r>
              <a:rPr lang="it-IT" sz="2000" dirty="0" err="1"/>
              <a:t>neural</a:t>
            </a:r>
            <a:r>
              <a:rPr lang="it-IT" sz="2000" dirty="0"/>
              <a:t> </a:t>
            </a:r>
            <a:r>
              <a:rPr lang="it-IT" sz="2000" dirty="0" err="1"/>
              <a:t>injuries</a:t>
            </a:r>
            <a:r>
              <a:rPr lang="it-IT" sz="2000" dirty="0"/>
              <a:t> </a:t>
            </a:r>
            <a:r>
              <a:rPr lang="it-IT" sz="2000" dirty="0" err="1"/>
              <a:t>using</a:t>
            </a:r>
            <a:r>
              <a:rPr lang="it-IT" sz="2000" dirty="0"/>
              <a:t> a single </a:t>
            </a:r>
            <a:r>
              <a:rPr lang="it-IT" sz="2000" dirty="0" err="1"/>
              <a:t>parameter</a:t>
            </a:r>
            <a:r>
              <a:rPr lang="it-IT" sz="2000" dirty="0"/>
              <a:t> set.</a:t>
            </a:r>
          </a:p>
          <a:p>
            <a:endParaRPr lang="it-IT" sz="2000" dirty="0"/>
          </a:p>
          <a:p>
            <a:pPr marL="285750" indent="-285750">
              <a:buFontTx/>
              <a:buChar char="-"/>
            </a:pPr>
            <a:r>
              <a:rPr lang="it-IT" sz="2000" dirty="0" err="1"/>
              <a:t>It</a:t>
            </a:r>
            <a:r>
              <a:rPr lang="it-IT" sz="2000" dirty="0"/>
              <a:t> accounts for the </a:t>
            </a:r>
            <a:r>
              <a:rPr lang="it-IT" sz="2000" dirty="0" err="1"/>
              <a:t>complex</a:t>
            </a:r>
            <a:r>
              <a:rPr lang="it-IT" sz="2000" dirty="0"/>
              <a:t> </a:t>
            </a:r>
            <a:r>
              <a:rPr lang="it-IT" sz="2000" dirty="0" err="1"/>
              <a:t>epileptogenic</a:t>
            </a:r>
            <a:r>
              <a:rPr lang="it-IT" sz="2000" dirty="0"/>
              <a:t> </a:t>
            </a:r>
            <a:r>
              <a:rPr lang="it-IT" sz="2000" dirty="0" err="1"/>
              <a:t>role</a:t>
            </a:r>
            <a:r>
              <a:rPr lang="it-IT" sz="2000" dirty="0"/>
              <a:t> of </a:t>
            </a:r>
            <a:r>
              <a:rPr lang="it-IT" sz="2000" dirty="0" err="1"/>
              <a:t>neuroimmune</a:t>
            </a:r>
            <a:r>
              <a:rPr lang="it-IT" sz="2000" dirty="0"/>
              <a:t> interactions.</a:t>
            </a:r>
          </a:p>
          <a:p>
            <a:endParaRPr lang="it-IT" sz="2000" dirty="0"/>
          </a:p>
          <a:p>
            <a:pPr marL="285750" indent="-285750">
              <a:buFontTx/>
              <a:buChar char="-"/>
            </a:pPr>
            <a:r>
              <a:rPr lang="it-IT" sz="2000" dirty="0" err="1"/>
              <a:t>It</a:t>
            </a:r>
            <a:r>
              <a:rPr lang="it-IT" sz="2000" dirty="0"/>
              <a:t> </a:t>
            </a:r>
            <a:r>
              <a:rPr lang="it-IT" sz="2000" dirty="0" err="1"/>
              <a:t>suggests</a:t>
            </a:r>
            <a:r>
              <a:rPr lang="it-IT" sz="2000" dirty="0"/>
              <a:t> an </a:t>
            </a:r>
            <a:r>
              <a:rPr lang="it-IT" sz="2000" dirty="0" err="1"/>
              <a:t>explanation</a:t>
            </a:r>
            <a:r>
              <a:rPr lang="it-IT" sz="2000" dirty="0"/>
              <a:t> for </a:t>
            </a:r>
            <a:r>
              <a:rPr lang="it-IT" sz="2000" dirty="0" err="1"/>
              <a:t>why</a:t>
            </a:r>
            <a:r>
              <a:rPr lang="it-IT" sz="2000" dirty="0"/>
              <a:t> the </a:t>
            </a:r>
            <a:r>
              <a:rPr lang="it-IT" sz="2000" dirty="0" err="1"/>
              <a:t>development</a:t>
            </a:r>
            <a:r>
              <a:rPr lang="it-IT" sz="2000" dirty="0"/>
              <a:t> of </a:t>
            </a:r>
            <a:r>
              <a:rPr lang="it-IT" sz="2000" dirty="0" err="1"/>
              <a:t>epilepsy</a:t>
            </a:r>
            <a:r>
              <a:rPr lang="it-IT" sz="2000" dirty="0"/>
              <a:t> </a:t>
            </a:r>
            <a:r>
              <a:rPr lang="it-IT" sz="2000" dirty="0" err="1"/>
              <a:t>may</a:t>
            </a:r>
            <a:r>
              <a:rPr lang="it-IT" sz="2000" dirty="0"/>
              <a:t> take </a:t>
            </a:r>
            <a:r>
              <a:rPr lang="it-IT" sz="2000" dirty="0" err="1"/>
              <a:t>months</a:t>
            </a:r>
            <a:r>
              <a:rPr lang="it-IT" sz="2000" dirty="0"/>
              <a:t> or </a:t>
            </a:r>
            <a:r>
              <a:rPr lang="it-IT" sz="2000" dirty="0" err="1"/>
              <a:t>years</a:t>
            </a:r>
            <a:r>
              <a:rPr lang="it-IT" sz="2000" dirty="0"/>
              <a:t> after the </a:t>
            </a:r>
            <a:r>
              <a:rPr lang="it-IT" sz="2000" dirty="0" err="1"/>
              <a:t>triggering</a:t>
            </a:r>
            <a:r>
              <a:rPr lang="it-IT" sz="2000" dirty="0"/>
              <a:t> </a:t>
            </a:r>
            <a:r>
              <a:rPr lang="it-IT" sz="2000" dirty="0" err="1"/>
              <a:t>injury</a:t>
            </a:r>
            <a:r>
              <a:rPr lang="it-IT" sz="2000" dirty="0"/>
              <a:t> in </a:t>
            </a:r>
            <a:r>
              <a:rPr lang="it-IT" sz="2000" dirty="0" err="1"/>
              <a:t>certain</a:t>
            </a:r>
            <a:r>
              <a:rPr lang="it-IT" sz="2000" dirty="0"/>
              <a:t> </a:t>
            </a:r>
            <a:r>
              <a:rPr lang="it-IT" sz="2000" dirty="0" err="1"/>
              <a:t>cases</a:t>
            </a:r>
            <a:r>
              <a:rPr lang="it-IT" sz="2000" dirty="0"/>
              <a:t>. </a:t>
            </a:r>
          </a:p>
          <a:p>
            <a:endParaRPr lang="it-IT" sz="2000" dirty="0"/>
          </a:p>
          <a:p>
            <a:pPr marL="285750" indent="-285750">
              <a:buFontTx/>
              <a:buChar char="-"/>
            </a:pPr>
            <a:r>
              <a:rPr lang="it-IT" sz="2000" dirty="0" err="1"/>
              <a:t>It</a:t>
            </a:r>
            <a:r>
              <a:rPr lang="it-IT" sz="2000" dirty="0"/>
              <a:t> </a:t>
            </a:r>
            <a:r>
              <a:rPr lang="it-IT" sz="2000" dirty="0" err="1"/>
              <a:t>provides</a:t>
            </a:r>
            <a:r>
              <a:rPr lang="it-IT" sz="2000" dirty="0"/>
              <a:t> insights </a:t>
            </a:r>
            <a:r>
              <a:rPr lang="it-IT" sz="2000" dirty="0" err="1"/>
              <a:t>into</a:t>
            </a:r>
            <a:r>
              <a:rPr lang="it-IT" sz="2000" dirty="0"/>
              <a:t> the general </a:t>
            </a:r>
            <a:r>
              <a:rPr lang="it-IT" sz="2000" dirty="0" err="1"/>
              <a:t>principles</a:t>
            </a:r>
            <a:r>
              <a:rPr lang="it-IT" sz="2000" dirty="0"/>
              <a:t> of EPG and </a:t>
            </a:r>
            <a:r>
              <a:rPr lang="it-IT" sz="2000" dirty="0" err="1"/>
              <a:t>allows</a:t>
            </a:r>
            <a:r>
              <a:rPr lang="it-IT" sz="2000" dirty="0"/>
              <a:t> </a:t>
            </a:r>
            <a:r>
              <a:rPr lang="it-IT" sz="2000" dirty="0" err="1"/>
              <a:t>us</a:t>
            </a:r>
            <a:r>
              <a:rPr lang="it-IT" sz="2000" dirty="0"/>
              <a:t> to generate </a:t>
            </a:r>
            <a:r>
              <a:rPr lang="it-IT" sz="2000" dirty="0" err="1"/>
              <a:t>testable</a:t>
            </a:r>
            <a:r>
              <a:rPr lang="it-IT" sz="2000" dirty="0"/>
              <a:t> </a:t>
            </a:r>
            <a:r>
              <a:rPr lang="it-IT" sz="2000" dirty="0" err="1"/>
              <a:t>predictions</a:t>
            </a:r>
            <a:r>
              <a:rPr lang="it-IT" sz="2000" dirty="0"/>
              <a:t> for </a:t>
            </a:r>
            <a:r>
              <a:rPr lang="it-IT" sz="2000" dirty="0" err="1"/>
              <a:t>different</a:t>
            </a:r>
            <a:r>
              <a:rPr lang="it-IT" sz="2000" dirty="0"/>
              <a:t> </a:t>
            </a:r>
            <a:r>
              <a:rPr lang="it-IT" sz="2000" dirty="0" err="1"/>
              <a:t>therapeutic</a:t>
            </a:r>
            <a:r>
              <a:rPr lang="it-IT" sz="2000" dirty="0"/>
              <a:t> strategies.</a:t>
            </a:r>
            <a:endParaRPr lang="en-US" sz="2000" dirty="0"/>
          </a:p>
          <a:p>
            <a:endParaRPr lang="it-IT" sz="2800" b="1" dirty="0">
              <a:solidFill>
                <a:schemeClr val="accent1"/>
              </a:solidFill>
              <a:effectLst>
                <a:outerShdw blurRad="38100" dist="38100" dir="2700000" algn="tl">
                  <a:srgbClr val="000000">
                    <a:alpha val="43137"/>
                  </a:srgbClr>
                </a:outerShdw>
              </a:effectLst>
            </a:endParaRPr>
          </a:p>
        </p:txBody>
      </p:sp>
      <p:sp>
        <p:nvSpPr>
          <p:cNvPr id="13" name="CasellaDiTesto 12">
            <a:extLst>
              <a:ext uri="{FF2B5EF4-FFF2-40B4-BE49-F238E27FC236}">
                <a16:creationId xmlns:a16="http://schemas.microsoft.com/office/drawing/2014/main" id="{A15B553F-6AED-C8E8-3CBA-DE8CA9D61658}"/>
              </a:ext>
            </a:extLst>
          </p:cNvPr>
          <p:cNvSpPr txBox="1"/>
          <p:nvPr/>
        </p:nvSpPr>
        <p:spPr>
          <a:xfrm>
            <a:off x="7582874" y="5034837"/>
            <a:ext cx="4025344" cy="954107"/>
          </a:xfrm>
          <a:prstGeom prst="rect">
            <a:avLst/>
          </a:prstGeom>
          <a:noFill/>
        </p:spPr>
        <p:txBody>
          <a:bodyPr wrap="square" rtlCol="0">
            <a:spAutoFit/>
          </a:bodyPr>
          <a:lstStyle/>
          <a:p>
            <a:r>
              <a:rPr lang="en-US" sz="1400" dirty="0"/>
              <a:t>Fig.01 Average time until inevitable progressive EPG for different extents of neuronal loss obtained with rate model. Black dashed line corresponds to the critical extent of neuronal loss </a:t>
            </a:r>
            <a:r>
              <a:rPr lang="en-US" sz="1400" dirty="0" err="1"/>
              <a:t>Dcritical</a:t>
            </a:r>
            <a:r>
              <a:rPr lang="en-US" sz="1400" dirty="0"/>
              <a:t>=0.41.</a:t>
            </a:r>
            <a:endParaRPr lang="it-IT" sz="1400" dirty="0"/>
          </a:p>
        </p:txBody>
      </p:sp>
      <p:cxnSp>
        <p:nvCxnSpPr>
          <p:cNvPr id="15" name="Connettore 2 14">
            <a:extLst>
              <a:ext uri="{FF2B5EF4-FFF2-40B4-BE49-F238E27FC236}">
                <a16:creationId xmlns:a16="http://schemas.microsoft.com/office/drawing/2014/main" id="{F7CAF713-3467-49CB-B48A-5142B074B073}"/>
              </a:ext>
            </a:extLst>
          </p:cNvPr>
          <p:cNvCxnSpPr>
            <a:cxnSpLocks/>
          </p:cNvCxnSpPr>
          <p:nvPr/>
        </p:nvCxnSpPr>
        <p:spPr>
          <a:xfrm>
            <a:off x="6929117" y="3688080"/>
            <a:ext cx="4572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F0A5E086-2369-F015-8949-C0572E757DF6}"/>
              </a:ext>
            </a:extLst>
          </p:cNvPr>
          <p:cNvPicPr>
            <a:picLocks noChangeAspect="1"/>
          </p:cNvPicPr>
          <p:nvPr/>
        </p:nvPicPr>
        <p:blipFill>
          <a:blip r:embed="rId2"/>
          <a:stretch>
            <a:fillRect/>
          </a:stretch>
        </p:blipFill>
        <p:spPr>
          <a:xfrm>
            <a:off x="7582874" y="1646503"/>
            <a:ext cx="3474775" cy="3257601"/>
          </a:xfrm>
          <a:prstGeom prst="rect">
            <a:avLst/>
          </a:prstGeom>
        </p:spPr>
      </p:pic>
    </p:spTree>
    <p:extLst>
      <p:ext uri="{BB962C8B-B14F-4D97-AF65-F5344CB8AC3E}">
        <p14:creationId xmlns:p14="http://schemas.microsoft.com/office/powerpoint/2010/main" val="1516787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9425002F-1F0E-43E6-8F87-869F4D85B5D6}"/>
              </a:ext>
            </a:extLst>
          </p:cNvPr>
          <p:cNvSpPr txBox="1"/>
          <p:nvPr/>
        </p:nvSpPr>
        <p:spPr>
          <a:xfrm>
            <a:off x="583782" y="529300"/>
            <a:ext cx="6802537" cy="5755422"/>
          </a:xfrm>
          <a:prstGeom prst="rect">
            <a:avLst/>
          </a:prstGeom>
          <a:noFill/>
        </p:spPr>
        <p:txBody>
          <a:bodyPr wrap="square">
            <a:spAutoFit/>
          </a:bodyPr>
          <a:lstStyle/>
          <a:p>
            <a:r>
              <a:rPr lang="en-US" sz="3200" b="1" dirty="0">
                <a:solidFill>
                  <a:schemeClr val="accent1"/>
                </a:solidFill>
                <a:effectLst>
                  <a:outerShdw blurRad="38100" dist="38100" dir="2700000" algn="tl">
                    <a:srgbClr val="000000">
                      <a:alpha val="43137"/>
                    </a:srgbClr>
                  </a:outerShdw>
                </a:effectLst>
              </a:rPr>
              <a:t>PURPOSES OF THE  MODEL :</a:t>
            </a:r>
          </a:p>
          <a:p>
            <a:endParaRPr lang="en-US" sz="2800" b="1" dirty="0">
              <a:solidFill>
                <a:schemeClr val="accent1"/>
              </a:solidFill>
              <a:effectLst>
                <a:outerShdw blurRad="38100" dist="38100" dir="2700000" algn="tl">
                  <a:srgbClr val="000000">
                    <a:alpha val="43137"/>
                  </a:srgbClr>
                </a:outerShdw>
              </a:effectLst>
            </a:endParaRPr>
          </a:p>
          <a:p>
            <a:pPr marL="285750" indent="-285750">
              <a:buFontTx/>
              <a:buChar char="-"/>
            </a:pPr>
            <a:r>
              <a:rPr lang="en-US" sz="2000" dirty="0"/>
              <a:t>D</a:t>
            </a:r>
            <a:r>
              <a:rPr lang="it-IT" sz="2000" dirty="0" err="1"/>
              <a:t>escription</a:t>
            </a:r>
            <a:r>
              <a:rPr lang="it-IT" sz="2000" dirty="0"/>
              <a:t> and </a:t>
            </a:r>
            <a:r>
              <a:rPr lang="it-IT" sz="2000" dirty="0" err="1"/>
              <a:t>simulation</a:t>
            </a:r>
            <a:r>
              <a:rPr lang="it-IT" sz="2000" dirty="0"/>
              <a:t> of the </a:t>
            </a:r>
            <a:r>
              <a:rPr lang="it-IT" sz="2000" dirty="0" err="1"/>
              <a:t>course</a:t>
            </a:r>
            <a:r>
              <a:rPr lang="it-IT" sz="2000" dirty="0"/>
              <a:t> of </a:t>
            </a:r>
            <a:r>
              <a:rPr lang="it-IT" sz="2000" dirty="0" err="1"/>
              <a:t>acquired</a:t>
            </a:r>
            <a:r>
              <a:rPr lang="it-IT" sz="2000" dirty="0"/>
              <a:t> </a:t>
            </a:r>
            <a:r>
              <a:rPr lang="it-IT" sz="2000" dirty="0" err="1"/>
              <a:t>epilepsy</a:t>
            </a:r>
            <a:r>
              <a:rPr lang="it-IT" sz="2000" dirty="0"/>
              <a:t> </a:t>
            </a:r>
            <a:r>
              <a:rPr lang="it-IT" sz="2000" dirty="0" err="1"/>
              <a:t>development</a:t>
            </a:r>
            <a:r>
              <a:rPr lang="it-IT" sz="2000" dirty="0"/>
              <a:t> </a:t>
            </a:r>
            <a:r>
              <a:rPr lang="it-IT" sz="2000" dirty="0" err="1"/>
              <a:t>caused</a:t>
            </a:r>
            <a:r>
              <a:rPr lang="it-IT" sz="2000" dirty="0"/>
              <a:t> by the </a:t>
            </a:r>
            <a:r>
              <a:rPr lang="it-IT" sz="2000" dirty="0" err="1"/>
              <a:t>most</a:t>
            </a:r>
            <a:r>
              <a:rPr lang="it-IT" sz="2000" dirty="0"/>
              <a:t> common </a:t>
            </a:r>
            <a:r>
              <a:rPr lang="it-IT" sz="2000" dirty="0" err="1"/>
              <a:t>types</a:t>
            </a:r>
            <a:r>
              <a:rPr lang="it-IT" sz="2000" dirty="0"/>
              <a:t> of </a:t>
            </a:r>
            <a:r>
              <a:rPr lang="it-IT" sz="2000" dirty="0" err="1"/>
              <a:t>neural</a:t>
            </a:r>
            <a:r>
              <a:rPr lang="it-IT" sz="2000" dirty="0"/>
              <a:t> </a:t>
            </a:r>
            <a:r>
              <a:rPr lang="it-IT" sz="2000" dirty="0" err="1"/>
              <a:t>injuries</a:t>
            </a:r>
            <a:r>
              <a:rPr lang="it-IT" sz="2000" dirty="0"/>
              <a:t> </a:t>
            </a:r>
            <a:r>
              <a:rPr lang="it-IT" sz="2000" dirty="0" err="1"/>
              <a:t>using</a:t>
            </a:r>
            <a:r>
              <a:rPr lang="it-IT" sz="2000" dirty="0"/>
              <a:t> a single </a:t>
            </a:r>
            <a:r>
              <a:rPr lang="it-IT" sz="2000" dirty="0" err="1"/>
              <a:t>parameter</a:t>
            </a:r>
            <a:r>
              <a:rPr lang="it-IT" sz="2000" dirty="0"/>
              <a:t> set.</a:t>
            </a:r>
          </a:p>
          <a:p>
            <a:endParaRPr lang="it-IT" sz="2000" dirty="0"/>
          </a:p>
          <a:p>
            <a:pPr marL="285750" indent="-285750">
              <a:buFontTx/>
              <a:buChar char="-"/>
            </a:pPr>
            <a:r>
              <a:rPr lang="it-IT" sz="2000" dirty="0" err="1"/>
              <a:t>It</a:t>
            </a:r>
            <a:r>
              <a:rPr lang="it-IT" sz="2000" dirty="0"/>
              <a:t> accounts for the </a:t>
            </a:r>
            <a:r>
              <a:rPr lang="it-IT" sz="2000" dirty="0" err="1"/>
              <a:t>complex</a:t>
            </a:r>
            <a:r>
              <a:rPr lang="it-IT" sz="2000" dirty="0"/>
              <a:t> </a:t>
            </a:r>
            <a:r>
              <a:rPr lang="it-IT" sz="2000" dirty="0" err="1"/>
              <a:t>epileptogenic</a:t>
            </a:r>
            <a:r>
              <a:rPr lang="it-IT" sz="2000" dirty="0"/>
              <a:t> </a:t>
            </a:r>
            <a:r>
              <a:rPr lang="it-IT" sz="2000" dirty="0" err="1"/>
              <a:t>role</a:t>
            </a:r>
            <a:r>
              <a:rPr lang="it-IT" sz="2000" dirty="0"/>
              <a:t> of </a:t>
            </a:r>
            <a:r>
              <a:rPr lang="it-IT" sz="2000" dirty="0" err="1"/>
              <a:t>neuroimmune</a:t>
            </a:r>
            <a:r>
              <a:rPr lang="it-IT" sz="2000" dirty="0"/>
              <a:t> interactions.</a:t>
            </a:r>
          </a:p>
          <a:p>
            <a:endParaRPr lang="it-IT" sz="2000" dirty="0"/>
          </a:p>
          <a:p>
            <a:pPr marL="285750" indent="-285750">
              <a:buFontTx/>
              <a:buChar char="-"/>
            </a:pPr>
            <a:r>
              <a:rPr lang="it-IT" sz="2000" dirty="0" err="1"/>
              <a:t>It</a:t>
            </a:r>
            <a:r>
              <a:rPr lang="it-IT" sz="2000" dirty="0"/>
              <a:t> </a:t>
            </a:r>
            <a:r>
              <a:rPr lang="it-IT" sz="2000" dirty="0" err="1"/>
              <a:t>suggests</a:t>
            </a:r>
            <a:r>
              <a:rPr lang="it-IT" sz="2000" dirty="0"/>
              <a:t> an </a:t>
            </a:r>
            <a:r>
              <a:rPr lang="it-IT" sz="2000" dirty="0" err="1"/>
              <a:t>explanation</a:t>
            </a:r>
            <a:r>
              <a:rPr lang="it-IT" sz="2000" dirty="0"/>
              <a:t> for </a:t>
            </a:r>
            <a:r>
              <a:rPr lang="it-IT" sz="2000" dirty="0" err="1"/>
              <a:t>why</a:t>
            </a:r>
            <a:r>
              <a:rPr lang="it-IT" sz="2000" dirty="0"/>
              <a:t> the </a:t>
            </a:r>
            <a:r>
              <a:rPr lang="it-IT" sz="2000" dirty="0" err="1"/>
              <a:t>development</a:t>
            </a:r>
            <a:r>
              <a:rPr lang="it-IT" sz="2000" dirty="0"/>
              <a:t> of </a:t>
            </a:r>
            <a:r>
              <a:rPr lang="it-IT" sz="2000" dirty="0" err="1"/>
              <a:t>epilepsy</a:t>
            </a:r>
            <a:r>
              <a:rPr lang="it-IT" sz="2000" dirty="0"/>
              <a:t> </a:t>
            </a:r>
            <a:r>
              <a:rPr lang="it-IT" sz="2000" dirty="0" err="1"/>
              <a:t>may</a:t>
            </a:r>
            <a:r>
              <a:rPr lang="it-IT" sz="2000" dirty="0"/>
              <a:t> take </a:t>
            </a:r>
            <a:r>
              <a:rPr lang="it-IT" sz="2000" dirty="0" err="1"/>
              <a:t>months</a:t>
            </a:r>
            <a:r>
              <a:rPr lang="it-IT" sz="2000" dirty="0"/>
              <a:t> or </a:t>
            </a:r>
            <a:r>
              <a:rPr lang="it-IT" sz="2000" dirty="0" err="1"/>
              <a:t>years</a:t>
            </a:r>
            <a:r>
              <a:rPr lang="it-IT" sz="2000" dirty="0"/>
              <a:t> after the </a:t>
            </a:r>
            <a:r>
              <a:rPr lang="it-IT" sz="2000" dirty="0" err="1"/>
              <a:t>triggering</a:t>
            </a:r>
            <a:r>
              <a:rPr lang="it-IT" sz="2000" dirty="0"/>
              <a:t> </a:t>
            </a:r>
            <a:r>
              <a:rPr lang="it-IT" sz="2000" dirty="0" err="1"/>
              <a:t>injury</a:t>
            </a:r>
            <a:r>
              <a:rPr lang="it-IT" sz="2000" dirty="0"/>
              <a:t> in </a:t>
            </a:r>
            <a:r>
              <a:rPr lang="it-IT" sz="2000" dirty="0" err="1"/>
              <a:t>certain</a:t>
            </a:r>
            <a:r>
              <a:rPr lang="it-IT" sz="2000" dirty="0"/>
              <a:t> </a:t>
            </a:r>
            <a:r>
              <a:rPr lang="it-IT" sz="2000" dirty="0" err="1"/>
              <a:t>cases</a:t>
            </a:r>
            <a:r>
              <a:rPr lang="it-IT" sz="2000" dirty="0"/>
              <a:t>. </a:t>
            </a:r>
          </a:p>
          <a:p>
            <a:endParaRPr lang="it-IT" sz="2000" dirty="0"/>
          </a:p>
          <a:p>
            <a:pPr marL="285750" indent="-285750">
              <a:buFontTx/>
              <a:buChar char="-"/>
            </a:pPr>
            <a:r>
              <a:rPr lang="it-IT" sz="2000" dirty="0" err="1"/>
              <a:t>It</a:t>
            </a:r>
            <a:r>
              <a:rPr lang="it-IT" sz="2000" dirty="0"/>
              <a:t> </a:t>
            </a:r>
            <a:r>
              <a:rPr lang="it-IT" sz="2000" dirty="0" err="1"/>
              <a:t>provides</a:t>
            </a:r>
            <a:r>
              <a:rPr lang="it-IT" sz="2000" dirty="0"/>
              <a:t> insights </a:t>
            </a:r>
            <a:r>
              <a:rPr lang="it-IT" sz="2000" dirty="0" err="1"/>
              <a:t>into</a:t>
            </a:r>
            <a:r>
              <a:rPr lang="it-IT" sz="2000" dirty="0"/>
              <a:t> the general </a:t>
            </a:r>
            <a:r>
              <a:rPr lang="it-IT" sz="2000" dirty="0" err="1"/>
              <a:t>principles</a:t>
            </a:r>
            <a:r>
              <a:rPr lang="it-IT" sz="2000" dirty="0"/>
              <a:t> of EPG and </a:t>
            </a:r>
            <a:r>
              <a:rPr lang="it-IT" sz="2000" dirty="0" err="1"/>
              <a:t>allows</a:t>
            </a:r>
            <a:r>
              <a:rPr lang="it-IT" sz="2000" dirty="0"/>
              <a:t> </a:t>
            </a:r>
            <a:r>
              <a:rPr lang="it-IT" sz="2000" dirty="0" err="1"/>
              <a:t>us</a:t>
            </a:r>
            <a:r>
              <a:rPr lang="it-IT" sz="2000" dirty="0"/>
              <a:t> to generate </a:t>
            </a:r>
            <a:r>
              <a:rPr lang="it-IT" sz="2000" dirty="0" err="1"/>
              <a:t>testable</a:t>
            </a:r>
            <a:r>
              <a:rPr lang="it-IT" sz="2000" dirty="0"/>
              <a:t> </a:t>
            </a:r>
            <a:r>
              <a:rPr lang="it-IT" sz="2000" dirty="0" err="1"/>
              <a:t>predictions</a:t>
            </a:r>
            <a:r>
              <a:rPr lang="it-IT" sz="2000" dirty="0"/>
              <a:t> for </a:t>
            </a:r>
            <a:r>
              <a:rPr lang="it-IT" sz="2000" dirty="0" err="1"/>
              <a:t>different</a:t>
            </a:r>
            <a:r>
              <a:rPr lang="it-IT" sz="2000" dirty="0"/>
              <a:t> </a:t>
            </a:r>
            <a:r>
              <a:rPr lang="it-IT" sz="2000" dirty="0" err="1"/>
              <a:t>therapeutic</a:t>
            </a:r>
            <a:r>
              <a:rPr lang="it-IT" sz="2000" dirty="0"/>
              <a:t> strategies.</a:t>
            </a:r>
            <a:endParaRPr lang="en-US" sz="2000" dirty="0"/>
          </a:p>
          <a:p>
            <a:endParaRPr lang="it-IT" sz="2800" b="1" dirty="0">
              <a:solidFill>
                <a:schemeClr val="accent1"/>
              </a:solidFill>
              <a:effectLst>
                <a:outerShdw blurRad="38100" dist="38100" dir="2700000" algn="tl">
                  <a:srgbClr val="000000">
                    <a:alpha val="43137"/>
                  </a:srgbClr>
                </a:outerShdw>
              </a:effectLst>
            </a:endParaRPr>
          </a:p>
        </p:txBody>
      </p:sp>
      <p:cxnSp>
        <p:nvCxnSpPr>
          <p:cNvPr id="5" name="Connettore 2 4">
            <a:extLst>
              <a:ext uri="{FF2B5EF4-FFF2-40B4-BE49-F238E27FC236}">
                <a16:creationId xmlns:a16="http://schemas.microsoft.com/office/drawing/2014/main" id="{3D2539C2-AD26-CBEE-7E83-9D7920BFCC14}"/>
              </a:ext>
            </a:extLst>
          </p:cNvPr>
          <p:cNvCxnSpPr>
            <a:cxnSpLocks/>
          </p:cNvCxnSpPr>
          <p:nvPr/>
        </p:nvCxnSpPr>
        <p:spPr>
          <a:xfrm>
            <a:off x="6685279" y="5191760"/>
            <a:ext cx="944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C899C7A2-2EDE-D389-4E49-789D9CE71A51}"/>
              </a:ext>
            </a:extLst>
          </p:cNvPr>
          <p:cNvPicPr>
            <a:picLocks noChangeAspect="1"/>
          </p:cNvPicPr>
          <p:nvPr/>
        </p:nvPicPr>
        <p:blipFill>
          <a:blip r:embed="rId2"/>
          <a:stretch>
            <a:fillRect/>
          </a:stretch>
        </p:blipFill>
        <p:spPr>
          <a:xfrm>
            <a:off x="7742914" y="3749314"/>
            <a:ext cx="4225566" cy="2580366"/>
          </a:xfrm>
          <a:prstGeom prst="rect">
            <a:avLst/>
          </a:prstGeom>
        </p:spPr>
      </p:pic>
      <p:sp>
        <p:nvSpPr>
          <p:cNvPr id="13" name="CasellaDiTesto 12">
            <a:extLst>
              <a:ext uri="{FF2B5EF4-FFF2-40B4-BE49-F238E27FC236}">
                <a16:creationId xmlns:a16="http://schemas.microsoft.com/office/drawing/2014/main" id="{A15B553F-6AED-C8E8-3CBA-DE8CA9D61658}"/>
              </a:ext>
            </a:extLst>
          </p:cNvPr>
          <p:cNvSpPr txBox="1"/>
          <p:nvPr/>
        </p:nvSpPr>
        <p:spPr>
          <a:xfrm>
            <a:off x="1152456" y="5959368"/>
            <a:ext cx="6593262" cy="738664"/>
          </a:xfrm>
          <a:prstGeom prst="rect">
            <a:avLst/>
          </a:prstGeom>
          <a:noFill/>
        </p:spPr>
        <p:txBody>
          <a:bodyPr wrap="square" rtlCol="0">
            <a:spAutoFit/>
          </a:bodyPr>
          <a:lstStyle/>
          <a:p>
            <a:r>
              <a:rPr lang="en-US" sz="1400" dirty="0"/>
              <a:t>Fig.02 Time windows of four interventions with suppression of the activation of glia by factors infiltrating the parenchyma. Light red area corresponds to the period of injury induction. </a:t>
            </a:r>
            <a:endParaRPr lang="it-IT" sz="1400" dirty="0"/>
          </a:p>
        </p:txBody>
      </p:sp>
    </p:spTree>
    <p:extLst>
      <p:ext uri="{BB962C8B-B14F-4D97-AF65-F5344CB8AC3E}">
        <p14:creationId xmlns:p14="http://schemas.microsoft.com/office/powerpoint/2010/main" val="2806844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62A5FB-D650-542C-C8C2-8ACE0278B87B}"/>
              </a:ext>
            </a:extLst>
          </p:cNvPr>
          <p:cNvSpPr txBox="1"/>
          <p:nvPr/>
        </p:nvSpPr>
        <p:spPr>
          <a:xfrm>
            <a:off x="4735560" y="1102882"/>
            <a:ext cx="7295953" cy="1754326"/>
          </a:xfrm>
          <a:prstGeom prst="rect">
            <a:avLst/>
          </a:prstGeom>
          <a:noFill/>
        </p:spPr>
        <p:txBody>
          <a:bodyPr wrap="square">
            <a:spAutoFit/>
          </a:bodyPr>
          <a:lstStyle/>
          <a:p>
            <a:r>
              <a:rPr lang="it-IT" b="1" dirty="0">
                <a:solidFill>
                  <a:srgbClr val="FF0000"/>
                </a:solidFill>
                <a:effectLst>
                  <a:outerShdw blurRad="38100" dist="38100" dir="2700000" algn="tl">
                    <a:srgbClr val="000000">
                      <a:alpha val="43137"/>
                    </a:srgbClr>
                  </a:outerShdw>
                </a:effectLst>
              </a:rPr>
              <a:t>I -&gt; S </a:t>
            </a:r>
            <a:r>
              <a:rPr lang="it-IT" b="1" dirty="0"/>
              <a:t>	</a:t>
            </a:r>
            <a:r>
              <a:rPr lang="it-IT" dirty="0" err="1"/>
              <a:t>Neuroinflammatory</a:t>
            </a:r>
            <a:r>
              <a:rPr lang="it-IT" dirty="0"/>
              <a:t> </a:t>
            </a:r>
            <a:r>
              <a:rPr lang="it-IT" dirty="0" err="1"/>
              <a:t>response</a:t>
            </a:r>
            <a:r>
              <a:rPr lang="it-IT" dirty="0"/>
              <a:t> modulate </a:t>
            </a:r>
            <a:r>
              <a:rPr lang="it-IT" dirty="0" err="1"/>
              <a:t>neuronal</a:t>
            </a:r>
            <a:r>
              <a:rPr lang="it-IT" dirty="0"/>
              <a:t> </a:t>
            </a:r>
            <a:r>
              <a:rPr lang="it-IT" dirty="0" err="1"/>
              <a:t>excitability</a:t>
            </a:r>
            <a:r>
              <a:rPr lang="it-IT" dirty="0"/>
              <a:t> </a:t>
            </a:r>
            <a:r>
              <a:rPr lang="it-IT" dirty="0">
                <a:sym typeface="Wingdings" panose="05000000000000000000" pitchFamily="2" charset="2"/>
              </a:rPr>
              <a:t> </a:t>
            </a:r>
            <a:r>
              <a:rPr lang="it-IT" dirty="0"/>
              <a:t>      		</a:t>
            </a:r>
            <a:r>
              <a:rPr lang="it-IT" dirty="0" err="1"/>
              <a:t>lower</a:t>
            </a:r>
            <a:r>
              <a:rPr lang="it-IT" dirty="0"/>
              <a:t> </a:t>
            </a:r>
            <a:r>
              <a:rPr lang="it-IT" dirty="0" err="1"/>
              <a:t>seizure</a:t>
            </a:r>
            <a:r>
              <a:rPr lang="it-IT" dirty="0"/>
              <a:t> </a:t>
            </a:r>
            <a:r>
              <a:rPr lang="it-IT" dirty="0" err="1"/>
              <a:t>threshold</a:t>
            </a:r>
            <a:r>
              <a:rPr lang="it-IT" dirty="0"/>
              <a:t>.</a:t>
            </a:r>
          </a:p>
          <a:p>
            <a:endParaRPr lang="it-IT" dirty="0"/>
          </a:p>
          <a:p>
            <a:r>
              <a:rPr lang="it-IT" b="1" dirty="0">
                <a:solidFill>
                  <a:srgbClr val="FF0000"/>
                </a:solidFill>
                <a:effectLst>
                  <a:outerShdw blurRad="38100" dist="38100" dir="2700000" algn="tl">
                    <a:srgbClr val="000000">
                      <a:alpha val="43137"/>
                    </a:srgbClr>
                  </a:outerShdw>
                </a:effectLst>
              </a:rPr>
              <a:t>R -&gt; S        </a:t>
            </a:r>
            <a:r>
              <a:rPr lang="it-IT" b="1" dirty="0" err="1"/>
              <a:t>P</a:t>
            </a:r>
            <a:r>
              <a:rPr lang="it-IT" dirty="0" err="1"/>
              <a:t>athological</a:t>
            </a:r>
            <a:r>
              <a:rPr lang="it-IT" dirty="0"/>
              <a:t> </a:t>
            </a:r>
            <a:r>
              <a:rPr lang="it-IT" dirty="0" err="1"/>
              <a:t>remodeling</a:t>
            </a:r>
            <a:r>
              <a:rPr lang="it-IT" dirty="0"/>
              <a:t> </a:t>
            </a:r>
            <a:r>
              <a:rPr lang="it-IT" dirty="0">
                <a:sym typeface="Wingdings" panose="05000000000000000000" pitchFamily="2" charset="2"/>
              </a:rPr>
              <a:t> </a:t>
            </a:r>
            <a:r>
              <a:rPr lang="it-IT" dirty="0" err="1"/>
              <a:t>increase</a:t>
            </a:r>
            <a:r>
              <a:rPr lang="it-IT" dirty="0"/>
              <a:t> of </a:t>
            </a:r>
            <a:r>
              <a:rPr lang="it-IT" dirty="0" err="1"/>
              <a:t>excitability</a:t>
            </a:r>
            <a:r>
              <a:rPr lang="it-IT" dirty="0"/>
              <a:t> in   		              		</a:t>
            </a:r>
            <a:r>
              <a:rPr lang="it-IT" dirty="0" err="1"/>
              <a:t>neuronal</a:t>
            </a:r>
            <a:r>
              <a:rPr lang="it-IT" dirty="0"/>
              <a:t> </a:t>
            </a:r>
            <a:r>
              <a:rPr lang="it-IT" dirty="0" err="1"/>
              <a:t>circuits</a:t>
            </a:r>
            <a:r>
              <a:rPr lang="it-IT" dirty="0"/>
              <a:t> and </a:t>
            </a:r>
            <a:r>
              <a:rPr lang="it-IT" dirty="0" err="1"/>
              <a:t>rising</a:t>
            </a:r>
            <a:r>
              <a:rPr lang="it-IT" dirty="0"/>
              <a:t> in the chance of </a:t>
            </a:r>
            <a:r>
              <a:rPr lang="it-IT" dirty="0" err="1"/>
              <a:t>critical</a:t>
            </a:r>
            <a:r>
              <a:rPr lang="it-IT" dirty="0"/>
              <a:t> </a:t>
            </a:r>
            <a:r>
              <a:rPr lang="it-IT" dirty="0" err="1"/>
              <a:t>synchronization</a:t>
            </a:r>
            <a:r>
              <a:rPr lang="it-IT" dirty="0"/>
              <a:t> 	         </a:t>
            </a:r>
            <a:r>
              <a:rPr lang="it-IT" dirty="0" err="1"/>
              <a:t>that</a:t>
            </a:r>
            <a:r>
              <a:rPr lang="it-IT" dirty="0"/>
              <a:t> </a:t>
            </a:r>
            <a:r>
              <a:rPr lang="it-IT" dirty="0" err="1"/>
              <a:t>results</a:t>
            </a:r>
            <a:r>
              <a:rPr lang="it-IT" dirty="0"/>
              <a:t> in the </a:t>
            </a:r>
            <a:r>
              <a:rPr lang="it-IT" dirty="0" err="1"/>
              <a:t>occurrence</a:t>
            </a:r>
            <a:r>
              <a:rPr lang="it-IT" dirty="0"/>
              <a:t> of </a:t>
            </a:r>
            <a:r>
              <a:rPr lang="it-IT" dirty="0" err="1"/>
              <a:t>spontaneous</a:t>
            </a:r>
            <a:r>
              <a:rPr lang="it-IT" dirty="0"/>
              <a:t> </a:t>
            </a:r>
            <a:r>
              <a:rPr lang="it-IT" dirty="0" err="1"/>
              <a:t>seizures</a:t>
            </a:r>
            <a:r>
              <a:rPr lang="it-IT" dirty="0"/>
              <a:t> .</a:t>
            </a:r>
          </a:p>
        </p:txBody>
      </p:sp>
      <p:sp>
        <p:nvSpPr>
          <p:cNvPr id="8" name="Rectangle 7">
            <a:extLst>
              <a:ext uri="{FF2B5EF4-FFF2-40B4-BE49-F238E27FC236}">
                <a16:creationId xmlns:a16="http://schemas.microsoft.com/office/drawing/2014/main" id="{1A43A404-DEE3-35B6-6207-C25A76C04BBF}"/>
              </a:ext>
            </a:extLst>
          </p:cNvPr>
          <p:cNvSpPr/>
          <p:nvPr/>
        </p:nvSpPr>
        <p:spPr>
          <a:xfrm>
            <a:off x="0" y="1443661"/>
            <a:ext cx="317241" cy="461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extBox 1">
            <a:extLst>
              <a:ext uri="{FF2B5EF4-FFF2-40B4-BE49-F238E27FC236}">
                <a16:creationId xmlns:a16="http://schemas.microsoft.com/office/drawing/2014/main" id="{0BDE1A05-08B0-9748-BCD0-7D414C66EE74}"/>
              </a:ext>
            </a:extLst>
          </p:cNvPr>
          <p:cNvSpPr txBox="1"/>
          <p:nvPr/>
        </p:nvSpPr>
        <p:spPr>
          <a:xfrm>
            <a:off x="463765" y="5818206"/>
            <a:ext cx="3942767" cy="523220"/>
          </a:xfrm>
          <a:prstGeom prst="rect">
            <a:avLst/>
          </a:prstGeom>
          <a:noFill/>
        </p:spPr>
        <p:txBody>
          <a:bodyPr wrap="square">
            <a:spAutoFit/>
          </a:bodyPr>
          <a:lstStyle/>
          <a:p>
            <a:r>
              <a:rPr lang="en-US" sz="1400" dirty="0"/>
              <a:t>Fig.2 Schematics representation of the variable interaction in </a:t>
            </a:r>
            <a:r>
              <a:rPr lang="en-US" sz="1400" dirty="0" err="1"/>
              <a:t>epileptogenesis</a:t>
            </a:r>
            <a:endParaRPr lang="it-IT" sz="1400" dirty="0"/>
          </a:p>
        </p:txBody>
      </p:sp>
      <p:sp>
        <p:nvSpPr>
          <p:cNvPr id="4" name="CasellaDiTesto 3">
            <a:extLst>
              <a:ext uri="{FF2B5EF4-FFF2-40B4-BE49-F238E27FC236}">
                <a16:creationId xmlns:a16="http://schemas.microsoft.com/office/drawing/2014/main" id="{098D8134-AF28-2627-CD84-23D8469146FD}"/>
              </a:ext>
            </a:extLst>
          </p:cNvPr>
          <p:cNvSpPr txBox="1"/>
          <p:nvPr/>
        </p:nvSpPr>
        <p:spPr>
          <a:xfrm>
            <a:off x="463765" y="405769"/>
            <a:ext cx="5914594" cy="923330"/>
          </a:xfrm>
          <a:prstGeom prst="rect">
            <a:avLst/>
          </a:prstGeom>
          <a:noFill/>
        </p:spPr>
        <p:txBody>
          <a:bodyPr wrap="square" rtlCol="0">
            <a:spAutoFit/>
          </a:bodyPr>
          <a:lstStyle/>
          <a:p>
            <a:r>
              <a:rPr lang="en-US" sz="3600" b="1" dirty="0">
                <a:solidFill>
                  <a:schemeClr val="accent1"/>
                </a:solidFill>
                <a:effectLst>
                  <a:outerShdw blurRad="38100" dist="38100" dir="2700000" algn="tl">
                    <a:srgbClr val="000000">
                      <a:alpha val="43137"/>
                    </a:srgbClr>
                  </a:outerShdw>
                </a:effectLst>
              </a:rPr>
              <a:t>Model design:</a:t>
            </a:r>
          </a:p>
          <a:p>
            <a:endParaRPr lang="it-IT" dirty="0"/>
          </a:p>
        </p:txBody>
      </p:sp>
      <p:sp>
        <p:nvSpPr>
          <p:cNvPr id="10" name="Ovale 9">
            <a:extLst>
              <a:ext uri="{FF2B5EF4-FFF2-40B4-BE49-F238E27FC236}">
                <a16:creationId xmlns:a16="http://schemas.microsoft.com/office/drawing/2014/main" id="{0F91FFC4-4E46-6F11-BE8E-468665703DD6}"/>
              </a:ext>
            </a:extLst>
          </p:cNvPr>
          <p:cNvSpPr/>
          <p:nvPr/>
        </p:nvSpPr>
        <p:spPr>
          <a:xfrm>
            <a:off x="9084364" y="2998661"/>
            <a:ext cx="2305878" cy="162007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9" name="CasellaDiTesto 8">
            <a:extLst>
              <a:ext uri="{FF2B5EF4-FFF2-40B4-BE49-F238E27FC236}">
                <a16:creationId xmlns:a16="http://schemas.microsoft.com/office/drawing/2014/main" id="{545AD004-3C42-7568-BD18-5C13970A9D56}"/>
              </a:ext>
            </a:extLst>
          </p:cNvPr>
          <p:cNvSpPr txBox="1"/>
          <p:nvPr/>
        </p:nvSpPr>
        <p:spPr>
          <a:xfrm>
            <a:off x="8920368" y="3137809"/>
            <a:ext cx="2633869" cy="1200329"/>
          </a:xfrm>
          <a:prstGeom prst="rect">
            <a:avLst/>
          </a:prstGeom>
          <a:noFill/>
        </p:spPr>
        <p:txBody>
          <a:bodyPr wrap="square" rtlCol="0">
            <a:spAutoFit/>
          </a:bodyPr>
          <a:lstStyle/>
          <a:p>
            <a:pPr algn="ctr"/>
            <a:r>
              <a:rPr lang="it-IT" sz="2400" b="1" dirty="0">
                <a:solidFill>
                  <a:srgbClr val="FF0000"/>
                </a:solidFill>
              </a:rPr>
              <a:t>SEIZURE PROMOTING FACTORS</a:t>
            </a:r>
          </a:p>
        </p:txBody>
      </p:sp>
      <p:pic>
        <p:nvPicPr>
          <p:cNvPr id="3" name="Picture 2">
            <a:extLst>
              <a:ext uri="{FF2B5EF4-FFF2-40B4-BE49-F238E27FC236}">
                <a16:creationId xmlns:a16="http://schemas.microsoft.com/office/drawing/2014/main" id="{2681CD5F-7E16-A162-EDF9-BEF6812A26A4}"/>
              </a:ext>
            </a:extLst>
          </p:cNvPr>
          <p:cNvPicPr>
            <a:picLocks noChangeAspect="1"/>
          </p:cNvPicPr>
          <p:nvPr/>
        </p:nvPicPr>
        <p:blipFill rotWithShape="1">
          <a:blip r:embed="rId2"/>
          <a:srcRect l="20469" t="19722" r="54296" b="29861"/>
          <a:stretch/>
        </p:blipFill>
        <p:spPr>
          <a:xfrm>
            <a:off x="391744" y="1102882"/>
            <a:ext cx="4086808" cy="4592914"/>
          </a:xfrm>
          <a:prstGeom prst="rect">
            <a:avLst/>
          </a:prstGeom>
        </p:spPr>
      </p:pic>
      <p:sp>
        <p:nvSpPr>
          <p:cNvPr id="5" name="Rectangle 4">
            <a:extLst>
              <a:ext uri="{FF2B5EF4-FFF2-40B4-BE49-F238E27FC236}">
                <a16:creationId xmlns:a16="http://schemas.microsoft.com/office/drawing/2014/main" id="{C46976C9-63C4-0EDE-5D14-6F4A491B5E5B}"/>
              </a:ext>
            </a:extLst>
          </p:cNvPr>
          <p:cNvSpPr/>
          <p:nvPr/>
        </p:nvSpPr>
        <p:spPr>
          <a:xfrm>
            <a:off x="317241" y="1102882"/>
            <a:ext cx="234674" cy="3486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479815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62A5FB-D650-542C-C8C2-8ACE0278B87B}"/>
              </a:ext>
            </a:extLst>
          </p:cNvPr>
          <p:cNvSpPr txBox="1"/>
          <p:nvPr/>
        </p:nvSpPr>
        <p:spPr>
          <a:xfrm>
            <a:off x="4713226" y="888695"/>
            <a:ext cx="7295953" cy="3970318"/>
          </a:xfrm>
          <a:prstGeom prst="rect">
            <a:avLst/>
          </a:prstGeom>
          <a:noFill/>
        </p:spPr>
        <p:txBody>
          <a:bodyPr wrap="square">
            <a:spAutoFit/>
          </a:bodyPr>
          <a:lstStyle/>
          <a:p>
            <a:endParaRPr lang="it-IT" dirty="0"/>
          </a:p>
          <a:p>
            <a:r>
              <a:rPr lang="it-IT" b="1" dirty="0">
                <a:effectLst>
                  <a:outerShdw blurRad="38100" dist="38100" dir="2700000" algn="tl">
                    <a:srgbClr val="000000">
                      <a:alpha val="43137"/>
                    </a:srgbClr>
                  </a:outerShdw>
                </a:effectLst>
              </a:rPr>
              <a:t>S -&gt; B        </a:t>
            </a:r>
            <a:r>
              <a:rPr lang="en-US" dirty="0"/>
              <a:t>Seizures induce metabolic stress and leakiness of the BBB</a:t>
            </a:r>
          </a:p>
          <a:p>
            <a:endParaRPr lang="it-IT" dirty="0"/>
          </a:p>
          <a:p>
            <a:r>
              <a:rPr lang="it-IT" b="1" dirty="0">
                <a:effectLst>
                  <a:outerShdw blurRad="38100" dist="38100" dir="2700000" algn="tl">
                    <a:srgbClr val="000000">
                      <a:alpha val="43137"/>
                    </a:srgbClr>
                  </a:outerShdw>
                </a:effectLst>
              </a:rPr>
              <a:t>B -&gt; I         </a:t>
            </a:r>
            <a:r>
              <a:rPr lang="en-US" dirty="0"/>
              <a:t>Neuroinflammation can be caused by exposure of the 					parenchyma to cells or soluble factors infiltrating through 				the leaky BBB</a:t>
            </a:r>
          </a:p>
          <a:p>
            <a:endParaRPr lang="it-IT" dirty="0"/>
          </a:p>
          <a:p>
            <a:r>
              <a:rPr lang="it-IT" b="1" dirty="0">
                <a:effectLst>
                  <a:outerShdw blurRad="38100" dist="38100" dir="2700000" algn="tl">
                    <a:srgbClr val="000000">
                      <a:alpha val="43137"/>
                    </a:srgbClr>
                  </a:outerShdw>
                </a:effectLst>
              </a:rPr>
              <a:t>I -&gt; B         </a:t>
            </a:r>
            <a:r>
              <a:rPr lang="it-IT" dirty="0" err="1"/>
              <a:t>Neuroinflammation</a:t>
            </a:r>
            <a:r>
              <a:rPr lang="it-IT" dirty="0"/>
              <a:t> can cause </a:t>
            </a:r>
            <a:r>
              <a:rPr lang="it-IT" dirty="0" err="1"/>
              <a:t>leakiness</a:t>
            </a:r>
            <a:r>
              <a:rPr lang="it-IT" dirty="0"/>
              <a:t> of the BBB</a:t>
            </a:r>
          </a:p>
          <a:p>
            <a:endParaRPr lang="it-IT" dirty="0"/>
          </a:p>
          <a:p>
            <a:r>
              <a:rPr lang="it-IT" b="1" dirty="0">
                <a:effectLst>
                  <a:outerShdw blurRad="38100" dist="38100" dir="2700000" algn="tl">
                    <a:srgbClr val="000000">
                      <a:alpha val="43137"/>
                    </a:srgbClr>
                  </a:outerShdw>
                </a:effectLst>
              </a:rPr>
              <a:t>I -&gt; D         </a:t>
            </a:r>
            <a:r>
              <a:rPr lang="it-IT" dirty="0" err="1"/>
              <a:t>Excessive</a:t>
            </a:r>
            <a:r>
              <a:rPr lang="it-IT" dirty="0"/>
              <a:t> </a:t>
            </a:r>
            <a:r>
              <a:rPr lang="it-IT" dirty="0" err="1"/>
              <a:t>neuroinflammation</a:t>
            </a:r>
            <a:r>
              <a:rPr lang="it-IT" dirty="0"/>
              <a:t> </a:t>
            </a:r>
            <a:r>
              <a:rPr lang="it-IT" dirty="0" err="1"/>
              <a:t>may</a:t>
            </a:r>
            <a:r>
              <a:rPr lang="it-IT" dirty="0"/>
              <a:t> lead to </a:t>
            </a:r>
            <a:r>
              <a:rPr lang="it-IT" dirty="0" err="1"/>
              <a:t>neurotoxicity</a:t>
            </a:r>
            <a:endParaRPr lang="it-IT" dirty="0"/>
          </a:p>
          <a:p>
            <a:endParaRPr lang="it-IT" dirty="0"/>
          </a:p>
          <a:p>
            <a:r>
              <a:rPr lang="it-IT" b="1" dirty="0">
                <a:effectLst>
                  <a:outerShdw blurRad="38100" dist="38100" dir="2700000" algn="tl">
                    <a:srgbClr val="000000">
                      <a:alpha val="43137"/>
                    </a:srgbClr>
                  </a:outerShdw>
                </a:effectLst>
              </a:rPr>
              <a:t>D -&gt; R        </a:t>
            </a:r>
            <a:r>
              <a:rPr lang="it-IT" dirty="0" err="1"/>
              <a:t>Neural</a:t>
            </a:r>
            <a:r>
              <a:rPr lang="it-IT" dirty="0"/>
              <a:t> </a:t>
            </a:r>
            <a:r>
              <a:rPr lang="it-IT" dirty="0" err="1"/>
              <a:t>loss</a:t>
            </a:r>
            <a:r>
              <a:rPr lang="it-IT" dirty="0"/>
              <a:t> leads to the </a:t>
            </a:r>
            <a:r>
              <a:rPr lang="it-IT" dirty="0" err="1"/>
              <a:t>remodeling</a:t>
            </a:r>
            <a:r>
              <a:rPr lang="it-IT" dirty="0"/>
              <a:t> of </a:t>
            </a:r>
            <a:r>
              <a:rPr lang="it-IT" dirty="0" err="1"/>
              <a:t>neural</a:t>
            </a:r>
            <a:r>
              <a:rPr lang="it-IT" dirty="0"/>
              <a:t> </a:t>
            </a:r>
            <a:r>
              <a:rPr lang="it-IT" dirty="0" err="1"/>
              <a:t>circuits</a:t>
            </a:r>
            <a:endParaRPr lang="it-IT" dirty="0"/>
          </a:p>
          <a:p>
            <a:endParaRPr lang="it-IT" dirty="0"/>
          </a:p>
          <a:p>
            <a:r>
              <a:rPr lang="it-IT" b="1" dirty="0">
                <a:effectLst>
                  <a:outerShdw blurRad="38100" dist="38100" dir="2700000" algn="tl">
                    <a:srgbClr val="000000">
                      <a:alpha val="43137"/>
                    </a:srgbClr>
                  </a:outerShdw>
                </a:effectLst>
              </a:rPr>
              <a:t>B -&gt; R        </a:t>
            </a:r>
            <a:r>
              <a:rPr lang="it-IT" dirty="0" err="1"/>
              <a:t>Extravasation</a:t>
            </a:r>
            <a:r>
              <a:rPr lang="it-IT" dirty="0"/>
              <a:t> on BBB </a:t>
            </a:r>
            <a:r>
              <a:rPr lang="it-IT" dirty="0" err="1"/>
              <a:t>dysfunction</a:t>
            </a:r>
            <a:r>
              <a:rPr lang="it-IT" dirty="0"/>
              <a:t> </a:t>
            </a:r>
            <a:r>
              <a:rPr lang="it-IT" dirty="0" err="1"/>
              <a:t>ledas</a:t>
            </a:r>
            <a:r>
              <a:rPr lang="it-IT" dirty="0"/>
              <a:t> to </a:t>
            </a:r>
            <a:r>
              <a:rPr lang="it-IT" dirty="0" err="1"/>
              <a:t>pathological</a:t>
            </a:r>
            <a:r>
              <a:rPr lang="it-IT" dirty="0"/>
              <a:t> </a:t>
            </a:r>
            <a:r>
              <a:rPr lang="it-IT" dirty="0" err="1"/>
              <a:t>remodelling</a:t>
            </a:r>
            <a:endParaRPr lang="it-IT" dirty="0"/>
          </a:p>
        </p:txBody>
      </p:sp>
      <p:sp>
        <p:nvSpPr>
          <p:cNvPr id="8" name="Rectangle 7">
            <a:extLst>
              <a:ext uri="{FF2B5EF4-FFF2-40B4-BE49-F238E27FC236}">
                <a16:creationId xmlns:a16="http://schemas.microsoft.com/office/drawing/2014/main" id="{1A43A404-DEE3-35B6-6207-C25A76C04BBF}"/>
              </a:ext>
            </a:extLst>
          </p:cNvPr>
          <p:cNvSpPr/>
          <p:nvPr/>
        </p:nvSpPr>
        <p:spPr>
          <a:xfrm>
            <a:off x="0" y="1443661"/>
            <a:ext cx="317241" cy="461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extBox 1">
            <a:extLst>
              <a:ext uri="{FF2B5EF4-FFF2-40B4-BE49-F238E27FC236}">
                <a16:creationId xmlns:a16="http://schemas.microsoft.com/office/drawing/2014/main" id="{0BDE1A05-08B0-9748-BCD0-7D414C66EE74}"/>
              </a:ext>
            </a:extLst>
          </p:cNvPr>
          <p:cNvSpPr txBox="1"/>
          <p:nvPr/>
        </p:nvSpPr>
        <p:spPr>
          <a:xfrm>
            <a:off x="463765" y="5818206"/>
            <a:ext cx="3942767" cy="523220"/>
          </a:xfrm>
          <a:prstGeom prst="rect">
            <a:avLst/>
          </a:prstGeom>
          <a:noFill/>
        </p:spPr>
        <p:txBody>
          <a:bodyPr wrap="square">
            <a:spAutoFit/>
          </a:bodyPr>
          <a:lstStyle/>
          <a:p>
            <a:r>
              <a:rPr lang="en-US" sz="1400" dirty="0"/>
              <a:t>Fig.2 Schematics representation of the variable interaction in </a:t>
            </a:r>
            <a:r>
              <a:rPr lang="en-US" sz="1400" dirty="0" err="1"/>
              <a:t>epileptogenesis</a:t>
            </a:r>
            <a:endParaRPr lang="it-IT" sz="1400" dirty="0"/>
          </a:p>
        </p:txBody>
      </p:sp>
      <p:sp>
        <p:nvSpPr>
          <p:cNvPr id="9" name="CasellaDiTesto 8">
            <a:extLst>
              <a:ext uri="{FF2B5EF4-FFF2-40B4-BE49-F238E27FC236}">
                <a16:creationId xmlns:a16="http://schemas.microsoft.com/office/drawing/2014/main" id="{450D136A-B2FC-1AA8-F7E1-F2C724FC527B}"/>
              </a:ext>
            </a:extLst>
          </p:cNvPr>
          <p:cNvSpPr txBox="1"/>
          <p:nvPr/>
        </p:nvSpPr>
        <p:spPr>
          <a:xfrm>
            <a:off x="463765" y="405769"/>
            <a:ext cx="5914594" cy="923330"/>
          </a:xfrm>
          <a:prstGeom prst="rect">
            <a:avLst/>
          </a:prstGeom>
          <a:noFill/>
        </p:spPr>
        <p:txBody>
          <a:bodyPr wrap="square" rtlCol="0">
            <a:spAutoFit/>
          </a:bodyPr>
          <a:lstStyle/>
          <a:p>
            <a:r>
              <a:rPr lang="en-US" sz="3600" b="1" dirty="0">
                <a:solidFill>
                  <a:schemeClr val="accent1"/>
                </a:solidFill>
                <a:effectLst>
                  <a:outerShdw blurRad="38100" dist="38100" dir="2700000" algn="tl">
                    <a:srgbClr val="000000">
                      <a:alpha val="43137"/>
                    </a:srgbClr>
                  </a:outerShdw>
                </a:effectLst>
              </a:rPr>
              <a:t>Model design:</a:t>
            </a:r>
          </a:p>
          <a:p>
            <a:endParaRPr lang="it-IT" dirty="0"/>
          </a:p>
        </p:txBody>
      </p:sp>
      <p:pic>
        <p:nvPicPr>
          <p:cNvPr id="4" name="Picture 3">
            <a:extLst>
              <a:ext uri="{FF2B5EF4-FFF2-40B4-BE49-F238E27FC236}">
                <a16:creationId xmlns:a16="http://schemas.microsoft.com/office/drawing/2014/main" id="{75F2FDC8-C8D9-BBD3-295A-5C83F63F8FBC}"/>
              </a:ext>
            </a:extLst>
          </p:cNvPr>
          <p:cNvPicPr>
            <a:picLocks noChangeAspect="1"/>
          </p:cNvPicPr>
          <p:nvPr/>
        </p:nvPicPr>
        <p:blipFill rotWithShape="1">
          <a:blip r:embed="rId2"/>
          <a:srcRect l="20469" t="19722" r="54296" b="29861"/>
          <a:stretch/>
        </p:blipFill>
        <p:spPr>
          <a:xfrm>
            <a:off x="391744" y="1102882"/>
            <a:ext cx="4086808" cy="4592914"/>
          </a:xfrm>
          <a:prstGeom prst="rect">
            <a:avLst/>
          </a:prstGeom>
        </p:spPr>
      </p:pic>
      <p:sp>
        <p:nvSpPr>
          <p:cNvPr id="5" name="Rectangle 4">
            <a:extLst>
              <a:ext uri="{FF2B5EF4-FFF2-40B4-BE49-F238E27FC236}">
                <a16:creationId xmlns:a16="http://schemas.microsoft.com/office/drawing/2014/main" id="{F164F57E-6E54-4D3A-BDD2-EF436D5D11BC}"/>
              </a:ext>
            </a:extLst>
          </p:cNvPr>
          <p:cNvSpPr/>
          <p:nvPr/>
        </p:nvSpPr>
        <p:spPr>
          <a:xfrm>
            <a:off x="317241" y="1102882"/>
            <a:ext cx="234674" cy="3486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230328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02882D-CAFD-BAA9-A5C4-AFA5E2AB07D7}"/>
              </a:ext>
            </a:extLst>
          </p:cNvPr>
          <p:cNvSpPr txBox="1"/>
          <p:nvPr/>
        </p:nvSpPr>
        <p:spPr>
          <a:xfrm>
            <a:off x="305577" y="467533"/>
            <a:ext cx="6800902" cy="2893100"/>
          </a:xfrm>
          <a:prstGeom prst="rect">
            <a:avLst/>
          </a:prstGeom>
          <a:noFill/>
        </p:spPr>
        <p:txBody>
          <a:bodyPr wrap="square">
            <a:spAutoFit/>
          </a:bodyPr>
          <a:lstStyle/>
          <a:p>
            <a:pPr algn="ctr"/>
            <a:r>
              <a:rPr lang="en-US" sz="2800" b="1" dirty="0">
                <a:solidFill>
                  <a:schemeClr val="accent1"/>
                </a:solidFill>
                <a:effectLst>
                  <a:outerShdw blurRad="38100" dist="38100" dir="2700000" algn="tl">
                    <a:srgbClr val="000000">
                      <a:alpha val="43137"/>
                    </a:srgbClr>
                  </a:outerShdw>
                </a:effectLst>
              </a:rPr>
              <a:t>SIMULATION PERFORMED ON THREE INJURY TYPES AND ASSOCIATED ANIMAL MODELS:</a:t>
            </a:r>
          </a:p>
          <a:p>
            <a:endParaRPr lang="en-US" dirty="0"/>
          </a:p>
          <a:p>
            <a:pPr marL="342900" indent="-342900">
              <a:buAutoNum type="arabicPeriod"/>
            </a:pPr>
            <a:r>
              <a:rPr lang="en-US" dirty="0"/>
              <a:t>Theiler’s murine encephalomyelitis virus (TMEV) mouse model [infection]</a:t>
            </a:r>
          </a:p>
          <a:p>
            <a:pPr marL="342900" indent="-342900">
              <a:buAutoNum type="arabicPeriod"/>
            </a:pPr>
            <a:r>
              <a:rPr lang="en-US" b="1" dirty="0"/>
              <a:t>Chemically induced (pilocarpine) SE rodent model [</a:t>
            </a:r>
            <a:r>
              <a:rPr lang="it-IT" b="1" dirty="0" err="1"/>
              <a:t>chemical</a:t>
            </a:r>
            <a:r>
              <a:rPr lang="it-IT" b="1" dirty="0"/>
              <a:t> </a:t>
            </a:r>
            <a:r>
              <a:rPr lang="it-IT" b="1" dirty="0" err="1"/>
              <a:t>intoxication</a:t>
            </a:r>
            <a:r>
              <a:rPr lang="en-US" b="1" dirty="0"/>
              <a:t>]</a:t>
            </a:r>
          </a:p>
          <a:p>
            <a:pPr marL="342900" indent="-342900">
              <a:buAutoNum type="arabicPeriod"/>
            </a:pPr>
            <a:r>
              <a:rPr lang="en-US" b="1" dirty="0"/>
              <a:t>BBB disruption rodent model [B</a:t>
            </a:r>
            <a:r>
              <a:rPr lang="it-IT" b="1" dirty="0"/>
              <a:t>BB leakage</a:t>
            </a:r>
            <a:r>
              <a:rPr lang="en-US" b="1" dirty="0"/>
              <a:t>]</a:t>
            </a:r>
          </a:p>
          <a:p>
            <a:endParaRPr lang="it-IT" dirty="0"/>
          </a:p>
        </p:txBody>
      </p:sp>
      <p:sp>
        <p:nvSpPr>
          <p:cNvPr id="4" name="TextBox 3">
            <a:extLst>
              <a:ext uri="{FF2B5EF4-FFF2-40B4-BE49-F238E27FC236}">
                <a16:creationId xmlns:a16="http://schemas.microsoft.com/office/drawing/2014/main" id="{753A8AB1-2721-516B-ED7E-77242D599243}"/>
              </a:ext>
            </a:extLst>
          </p:cNvPr>
          <p:cNvSpPr txBox="1"/>
          <p:nvPr/>
        </p:nvSpPr>
        <p:spPr>
          <a:xfrm>
            <a:off x="112036" y="6403915"/>
            <a:ext cx="10433245" cy="307777"/>
          </a:xfrm>
          <a:prstGeom prst="rect">
            <a:avLst/>
          </a:prstGeom>
          <a:noFill/>
        </p:spPr>
        <p:txBody>
          <a:bodyPr wrap="square">
            <a:spAutoFit/>
          </a:bodyPr>
          <a:lstStyle/>
          <a:p>
            <a:r>
              <a:rPr lang="en-US" sz="1400" dirty="0"/>
              <a:t>Fig. 3 Simulation schematics for </a:t>
            </a:r>
            <a:r>
              <a:rPr lang="it-IT" sz="1400" dirty="0"/>
              <a:t>BBB disruption </a:t>
            </a:r>
            <a:r>
              <a:rPr lang="it-IT" sz="1400" dirty="0" err="1"/>
              <a:t>rodent</a:t>
            </a:r>
            <a:r>
              <a:rPr lang="it-IT" sz="1400" dirty="0"/>
              <a:t> model and SE model</a:t>
            </a:r>
          </a:p>
        </p:txBody>
      </p:sp>
      <p:cxnSp>
        <p:nvCxnSpPr>
          <p:cNvPr id="5" name="Connettore diritto 4">
            <a:extLst>
              <a:ext uri="{FF2B5EF4-FFF2-40B4-BE49-F238E27FC236}">
                <a16:creationId xmlns:a16="http://schemas.microsoft.com/office/drawing/2014/main" id="{21FEC892-5C45-4E9C-F532-7C9920D4C42A}"/>
              </a:ext>
            </a:extLst>
          </p:cNvPr>
          <p:cNvCxnSpPr/>
          <p:nvPr/>
        </p:nvCxnSpPr>
        <p:spPr>
          <a:xfrm>
            <a:off x="7404652" y="1749287"/>
            <a:ext cx="0" cy="1262270"/>
          </a:xfrm>
          <a:prstGeom prst="line">
            <a:avLst/>
          </a:prstGeom>
          <a:ln/>
        </p:spPr>
        <p:style>
          <a:lnRef idx="1">
            <a:schemeClr val="dk1"/>
          </a:lnRef>
          <a:fillRef idx="0">
            <a:schemeClr val="dk1"/>
          </a:fillRef>
          <a:effectRef idx="0">
            <a:schemeClr val="dk1"/>
          </a:effectRef>
          <a:fontRef idx="minor">
            <a:schemeClr val="tx1"/>
          </a:fontRef>
        </p:style>
      </p:cxnSp>
      <p:cxnSp>
        <p:nvCxnSpPr>
          <p:cNvPr id="11" name="Connettore 2 10">
            <a:extLst>
              <a:ext uri="{FF2B5EF4-FFF2-40B4-BE49-F238E27FC236}">
                <a16:creationId xmlns:a16="http://schemas.microsoft.com/office/drawing/2014/main" id="{A3B00B5F-9CDA-55E9-C46B-99E27BEED239}"/>
              </a:ext>
            </a:extLst>
          </p:cNvPr>
          <p:cNvCxnSpPr/>
          <p:nvPr/>
        </p:nvCxnSpPr>
        <p:spPr>
          <a:xfrm>
            <a:off x="7414591" y="2405270"/>
            <a:ext cx="7851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CasellaDiTesto 11">
            <a:extLst>
              <a:ext uri="{FF2B5EF4-FFF2-40B4-BE49-F238E27FC236}">
                <a16:creationId xmlns:a16="http://schemas.microsoft.com/office/drawing/2014/main" id="{0D703D30-FEF0-E367-161E-920272B57A8F}"/>
              </a:ext>
            </a:extLst>
          </p:cNvPr>
          <p:cNvSpPr txBox="1"/>
          <p:nvPr/>
        </p:nvSpPr>
        <p:spPr>
          <a:xfrm>
            <a:off x="8331222" y="835609"/>
            <a:ext cx="3279135" cy="3139321"/>
          </a:xfrm>
          <a:prstGeom prst="rect">
            <a:avLst/>
          </a:prstGeom>
          <a:noFill/>
        </p:spPr>
        <p:txBody>
          <a:bodyPr wrap="square" rtlCol="0">
            <a:spAutoFit/>
          </a:bodyPr>
          <a:lstStyle/>
          <a:p>
            <a:r>
              <a:rPr lang="it-IT" b="1" dirty="0" err="1">
                <a:effectLst/>
                <a:latin typeface="Consolas" panose="020B0609020204030204" pitchFamily="49" charset="0"/>
              </a:rPr>
              <a:t>Params</a:t>
            </a:r>
            <a:r>
              <a:rPr lang="it-IT" b="1" dirty="0">
                <a:effectLst/>
                <a:latin typeface="Consolas" panose="020B0609020204030204" pitchFamily="49" charset="0"/>
              </a:rPr>
              <a:t>:</a:t>
            </a:r>
          </a:p>
          <a:p>
            <a:endParaRPr lang="it-IT" b="1" dirty="0">
              <a:solidFill>
                <a:srgbClr val="D4D4D4"/>
              </a:solidFill>
              <a:latin typeface="Consolas" panose="020B0609020204030204" pitchFamily="49" charset="0"/>
            </a:endParaRPr>
          </a:p>
          <a:p>
            <a:r>
              <a:rPr lang="it-IT" b="1" dirty="0">
                <a:solidFill>
                  <a:srgbClr val="CCCCCC"/>
                </a:solidFill>
                <a:effectLst/>
                <a:latin typeface="Consolas" panose="020B0609020204030204" pitchFamily="49" charset="0"/>
              </a:rPr>
              <a:t>[</a:t>
            </a:r>
            <a:r>
              <a:rPr lang="it-IT" b="1" dirty="0">
                <a:solidFill>
                  <a:srgbClr val="CE9178"/>
                </a:solidFill>
                <a:effectLst/>
                <a:latin typeface="Consolas" panose="020B0609020204030204" pitchFamily="49" charset="0"/>
              </a:rPr>
              <a:t>'</a:t>
            </a:r>
            <a:r>
              <a:rPr lang="it-IT" b="1" dirty="0" err="1">
                <a:solidFill>
                  <a:srgbClr val="CE9178"/>
                </a:solidFill>
                <a:effectLst/>
                <a:latin typeface="Consolas" panose="020B0609020204030204" pitchFamily="49" charset="0"/>
              </a:rPr>
              <a:t>IBDR_E_duration</a:t>
            </a:r>
            <a:r>
              <a:rPr lang="it-IT" b="1" dirty="0">
                <a:solidFill>
                  <a:srgbClr val="CE9178"/>
                </a:solidFill>
                <a:effectLst/>
                <a:latin typeface="Consolas" panose="020B0609020204030204" pitchFamily="49" charset="0"/>
              </a:rPr>
              <a:t>’</a:t>
            </a:r>
            <a:r>
              <a:rPr lang="it-IT" b="1" dirty="0">
                <a:solidFill>
                  <a:srgbClr val="CCCCCC"/>
                </a:solidFill>
                <a:effectLst/>
                <a:latin typeface="Consolas" panose="020B0609020204030204" pitchFamily="49" charset="0"/>
              </a:rPr>
              <a:t>]</a:t>
            </a:r>
            <a:endParaRPr lang="it-IT" b="1" dirty="0">
              <a:solidFill>
                <a:srgbClr val="9CDCFE"/>
              </a:solidFill>
              <a:latin typeface="Consolas" panose="020B0609020204030204" pitchFamily="49" charset="0"/>
            </a:endParaRPr>
          </a:p>
          <a:p>
            <a:endParaRPr lang="it-IT" b="1" dirty="0">
              <a:solidFill>
                <a:srgbClr val="9CDCFE"/>
              </a:solidFill>
              <a:effectLst/>
              <a:latin typeface="Consolas" panose="020B0609020204030204" pitchFamily="49" charset="0"/>
            </a:endParaRPr>
          </a:p>
          <a:p>
            <a:r>
              <a:rPr lang="it-IT" b="1" dirty="0">
                <a:solidFill>
                  <a:srgbClr val="CCCCCC"/>
                </a:solidFill>
                <a:effectLst/>
                <a:latin typeface="Consolas" panose="020B0609020204030204" pitchFamily="49" charset="0"/>
              </a:rPr>
              <a:t>[</a:t>
            </a:r>
            <a:r>
              <a:rPr lang="it-IT" b="1" dirty="0">
                <a:solidFill>
                  <a:srgbClr val="CE9178"/>
                </a:solidFill>
                <a:effectLst/>
                <a:latin typeface="Consolas" panose="020B0609020204030204" pitchFamily="49" charset="0"/>
              </a:rPr>
              <a:t>'</a:t>
            </a:r>
            <a:r>
              <a:rPr lang="it-IT" b="1" dirty="0" err="1">
                <a:solidFill>
                  <a:srgbClr val="CE9178"/>
                </a:solidFill>
                <a:effectLst/>
                <a:latin typeface="Consolas" panose="020B0609020204030204" pitchFamily="49" charset="0"/>
              </a:rPr>
              <a:t>IBDR_E_amplitude</a:t>
            </a:r>
            <a:r>
              <a:rPr lang="it-IT" b="1" dirty="0">
                <a:solidFill>
                  <a:srgbClr val="CE9178"/>
                </a:solidFill>
                <a:effectLst/>
                <a:latin typeface="Consolas" panose="020B0609020204030204" pitchFamily="49" charset="0"/>
              </a:rPr>
              <a:t>’</a:t>
            </a:r>
            <a:r>
              <a:rPr lang="it-IT" b="1" dirty="0">
                <a:solidFill>
                  <a:srgbClr val="CCCCCC"/>
                </a:solidFill>
                <a:effectLst/>
                <a:latin typeface="Consolas" panose="020B0609020204030204" pitchFamily="49" charset="0"/>
              </a:rPr>
              <a:t>]</a:t>
            </a:r>
            <a:r>
              <a:rPr lang="it-IT" b="1" dirty="0">
                <a:solidFill>
                  <a:srgbClr val="D4D4D4"/>
                </a:solidFill>
                <a:effectLst/>
                <a:latin typeface="Consolas" panose="020B0609020204030204" pitchFamily="49" charset="0"/>
              </a:rPr>
              <a:t> </a:t>
            </a:r>
          </a:p>
          <a:p>
            <a:endParaRPr lang="it-IT" b="1" dirty="0">
              <a:solidFill>
                <a:srgbClr val="D4D4D4"/>
              </a:solidFill>
              <a:latin typeface="Consolas" panose="020B0609020204030204" pitchFamily="49" charset="0"/>
            </a:endParaRPr>
          </a:p>
          <a:p>
            <a:r>
              <a:rPr lang="it-IT" b="1" dirty="0">
                <a:solidFill>
                  <a:srgbClr val="CCCCCC"/>
                </a:solidFill>
                <a:effectLst/>
                <a:latin typeface="Consolas" panose="020B0609020204030204" pitchFamily="49" charset="0"/>
              </a:rPr>
              <a:t>[</a:t>
            </a:r>
            <a:r>
              <a:rPr lang="it-IT" b="1" dirty="0">
                <a:solidFill>
                  <a:srgbClr val="CE9178"/>
                </a:solidFill>
                <a:effectLst/>
                <a:latin typeface="Consolas" panose="020B0609020204030204" pitchFamily="49" charset="0"/>
              </a:rPr>
              <a:t>'</a:t>
            </a:r>
            <a:r>
              <a:rPr lang="it-IT" b="1" dirty="0" err="1">
                <a:solidFill>
                  <a:srgbClr val="CE9178"/>
                </a:solidFill>
                <a:effectLst/>
                <a:latin typeface="Consolas" panose="020B0609020204030204" pitchFamily="49" charset="0"/>
              </a:rPr>
              <a:t>Complex_input</a:t>
            </a:r>
            <a:r>
              <a:rPr lang="it-IT" b="0" dirty="0">
                <a:solidFill>
                  <a:srgbClr val="CCCCCC"/>
                </a:solidFill>
                <a:effectLst/>
                <a:latin typeface="Consolas" panose="020B0609020204030204" pitchFamily="49" charset="0"/>
              </a:rPr>
              <a:t> ]</a:t>
            </a:r>
            <a:r>
              <a:rPr lang="it-IT" b="1" dirty="0">
                <a:solidFill>
                  <a:srgbClr val="CE9178"/>
                </a:solidFill>
                <a:effectLst/>
                <a:latin typeface="Consolas" panose="020B0609020204030204" pitchFamily="49" charset="0"/>
              </a:rPr>
              <a:t> </a:t>
            </a:r>
          </a:p>
          <a:p>
            <a:endParaRPr lang="it-IT" b="1" dirty="0">
              <a:solidFill>
                <a:srgbClr val="CE9178"/>
              </a:solidFill>
              <a:latin typeface="Consolas" panose="020B0609020204030204" pitchFamily="49" charset="0"/>
            </a:endParaRPr>
          </a:p>
          <a:p>
            <a:r>
              <a:rPr lang="it-IT" b="1" dirty="0">
                <a:solidFill>
                  <a:srgbClr val="CCCCCC"/>
                </a:solidFill>
                <a:effectLst/>
                <a:latin typeface="Consolas" panose="020B0609020204030204" pitchFamily="49" charset="0"/>
              </a:rPr>
              <a:t>[</a:t>
            </a:r>
            <a:r>
              <a:rPr lang="it-IT" b="1" dirty="0">
                <a:solidFill>
                  <a:srgbClr val="CE9178"/>
                </a:solidFill>
                <a:effectLst/>
                <a:latin typeface="Consolas" panose="020B0609020204030204" pitchFamily="49" charset="0"/>
              </a:rPr>
              <a:t>'</a:t>
            </a:r>
            <a:r>
              <a:rPr lang="it-IT" b="1" dirty="0" err="1">
                <a:solidFill>
                  <a:srgbClr val="CE9178"/>
                </a:solidFill>
                <a:effectLst/>
                <a:latin typeface="Consolas" panose="020B0609020204030204" pitchFamily="49" charset="0"/>
              </a:rPr>
              <a:t>amount_simulations</a:t>
            </a:r>
            <a:r>
              <a:rPr lang="it-IT" b="1" dirty="0">
                <a:solidFill>
                  <a:srgbClr val="CE9178"/>
                </a:solidFill>
                <a:effectLst/>
                <a:latin typeface="Consolas" panose="020B0609020204030204" pitchFamily="49" charset="0"/>
              </a:rPr>
              <a:t>’</a:t>
            </a:r>
            <a:r>
              <a:rPr lang="it-IT" b="1" dirty="0">
                <a:solidFill>
                  <a:srgbClr val="CCCCCC"/>
                </a:solidFill>
                <a:effectLst/>
                <a:latin typeface="Consolas" panose="020B0609020204030204" pitchFamily="49" charset="0"/>
              </a:rPr>
              <a:t>]</a:t>
            </a:r>
            <a:r>
              <a:rPr lang="it-IT" b="1" dirty="0">
                <a:solidFill>
                  <a:srgbClr val="9CDCFE"/>
                </a:solidFill>
                <a:effectLst/>
                <a:latin typeface="Consolas" panose="020B0609020204030204" pitchFamily="49" charset="0"/>
              </a:rPr>
              <a:t> </a:t>
            </a:r>
          </a:p>
          <a:p>
            <a:endParaRPr lang="it-IT" b="1" dirty="0">
              <a:solidFill>
                <a:srgbClr val="9CDCFE"/>
              </a:solidFill>
              <a:latin typeface="Consolas" panose="020B0609020204030204" pitchFamily="49" charset="0"/>
            </a:endParaRPr>
          </a:p>
          <a:p>
            <a:r>
              <a:rPr lang="it-IT" b="1" dirty="0">
                <a:solidFill>
                  <a:srgbClr val="CCCCCC"/>
                </a:solidFill>
                <a:effectLst/>
                <a:latin typeface="Consolas" panose="020B0609020204030204" pitchFamily="49" charset="0"/>
              </a:rPr>
              <a:t>[</a:t>
            </a:r>
            <a:r>
              <a:rPr lang="it-IT" b="1" dirty="0">
                <a:solidFill>
                  <a:srgbClr val="CE9178"/>
                </a:solidFill>
                <a:effectLst/>
                <a:latin typeface="Consolas" panose="020B0609020204030204" pitchFamily="49" charset="0"/>
              </a:rPr>
              <a:t>'</a:t>
            </a:r>
            <a:r>
              <a:rPr lang="it-IT" b="1" dirty="0" err="1">
                <a:solidFill>
                  <a:srgbClr val="CE9178"/>
                </a:solidFill>
                <a:effectLst/>
                <a:latin typeface="Consolas" panose="020B0609020204030204" pitchFamily="49" charset="0"/>
              </a:rPr>
              <a:t>number_simulation</a:t>
            </a:r>
            <a:r>
              <a:rPr lang="it-IT" b="1" dirty="0">
                <a:solidFill>
                  <a:srgbClr val="CE9178"/>
                </a:solidFill>
                <a:effectLst/>
                <a:latin typeface="Consolas" panose="020B0609020204030204" pitchFamily="49" charset="0"/>
              </a:rPr>
              <a:t>'</a:t>
            </a:r>
            <a:r>
              <a:rPr lang="it-IT" b="1" dirty="0">
                <a:solidFill>
                  <a:srgbClr val="CCCCCC"/>
                </a:solidFill>
                <a:effectLst/>
                <a:latin typeface="Consolas" panose="020B0609020204030204" pitchFamily="49" charset="0"/>
              </a:rPr>
              <a:t>]</a:t>
            </a:r>
            <a:endParaRPr lang="it-IT" b="1" dirty="0"/>
          </a:p>
        </p:txBody>
      </p:sp>
      <p:pic>
        <p:nvPicPr>
          <p:cNvPr id="14" name="Immagine 13">
            <a:extLst>
              <a:ext uri="{FF2B5EF4-FFF2-40B4-BE49-F238E27FC236}">
                <a16:creationId xmlns:a16="http://schemas.microsoft.com/office/drawing/2014/main" id="{D4E6D69E-4821-2802-2AD3-6AB80184BB3D}"/>
              </a:ext>
            </a:extLst>
          </p:cNvPr>
          <p:cNvPicPr>
            <a:picLocks noChangeAspect="1"/>
          </p:cNvPicPr>
          <p:nvPr/>
        </p:nvPicPr>
        <p:blipFill>
          <a:blip r:embed="rId2"/>
          <a:stretch>
            <a:fillRect/>
          </a:stretch>
        </p:blipFill>
        <p:spPr>
          <a:xfrm>
            <a:off x="112036" y="4065408"/>
            <a:ext cx="5215422" cy="2250044"/>
          </a:xfrm>
          <a:prstGeom prst="rect">
            <a:avLst/>
          </a:prstGeom>
        </p:spPr>
      </p:pic>
      <p:pic>
        <p:nvPicPr>
          <p:cNvPr id="2" name="Picture 1">
            <a:extLst>
              <a:ext uri="{FF2B5EF4-FFF2-40B4-BE49-F238E27FC236}">
                <a16:creationId xmlns:a16="http://schemas.microsoft.com/office/drawing/2014/main" id="{4A3B1E42-108D-7B50-6AA2-855A403A4C2A}"/>
              </a:ext>
            </a:extLst>
          </p:cNvPr>
          <p:cNvPicPr>
            <a:picLocks noChangeAspect="1"/>
          </p:cNvPicPr>
          <p:nvPr/>
        </p:nvPicPr>
        <p:blipFill rotWithShape="1">
          <a:blip r:embed="rId3"/>
          <a:srcRect l="12031" t="48798" r="35703" b="15139"/>
          <a:stretch/>
        </p:blipFill>
        <p:spPr>
          <a:xfrm>
            <a:off x="5803640" y="4078710"/>
            <a:ext cx="5728729" cy="2223440"/>
          </a:xfrm>
          <a:prstGeom prst="rect">
            <a:avLst/>
          </a:prstGeom>
        </p:spPr>
      </p:pic>
    </p:spTree>
    <p:extLst>
      <p:ext uri="{BB962C8B-B14F-4D97-AF65-F5344CB8AC3E}">
        <p14:creationId xmlns:p14="http://schemas.microsoft.com/office/powerpoint/2010/main" val="1652886664"/>
      </p:ext>
    </p:extLst>
  </p:cSld>
  <p:clrMapOvr>
    <a:masterClrMapping/>
  </p:clrMapOvr>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Slice</Template>
  <TotalTime>10433</TotalTime>
  <Words>3064</Words>
  <Application>Microsoft Office PowerPoint</Application>
  <PresentationFormat>Widescreen</PresentationFormat>
  <Paragraphs>273</Paragraphs>
  <Slides>41</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41</vt:i4>
      </vt:variant>
    </vt:vector>
  </HeadingPairs>
  <TitlesOfParts>
    <vt:vector size="47" baseType="lpstr">
      <vt:lpstr>Arial</vt:lpstr>
      <vt:lpstr>Calibri</vt:lpstr>
      <vt:lpstr>Calibri Light</vt:lpstr>
      <vt:lpstr>Cambria Math</vt:lpstr>
      <vt:lpstr>Consolas</vt:lpstr>
      <vt:lpstr>Metropolitano</vt:lpstr>
      <vt:lpstr>A MATHEMATICAL MODEL OF NEUROIMMUNE INTERACTIONS IN EPILEPTOGENESIS FOR DISCOVERING TREATMENT STRATEGIES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MATHEMATICAL DESCRIPTION OF THE MODEL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EQUILIBRIUM STUDY IN THE SIMPLIFIED MODEL </vt:lpstr>
      <vt:lpstr>Presentazione standard di PowerPoint</vt:lpstr>
      <vt:lpstr>Presentazione standard di PowerPoint</vt:lpstr>
      <vt:lpstr>Presentazione standard di PowerPoint</vt:lpstr>
      <vt:lpstr>Presentazione standard di PowerPoint</vt:lpstr>
      <vt:lpstr>Estimation of Critical Extent of Neuronal Loss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MODEL PARAMETERS CHOICE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mathematical model of neuroimmune interactions in epileptogenesis for discovering treatment strategies</dc:title>
  <dc:creator>Rayan Slatni</dc:creator>
  <cp:lastModifiedBy>Anastasia Santo</cp:lastModifiedBy>
  <cp:revision>14</cp:revision>
  <dcterms:created xsi:type="dcterms:W3CDTF">2023-11-30T10:52:39Z</dcterms:created>
  <dcterms:modified xsi:type="dcterms:W3CDTF">2023-12-14T14:18:24Z</dcterms:modified>
</cp:coreProperties>
</file>